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5" r:id="rId2"/>
    <p:sldId id="326" r:id="rId3"/>
    <p:sldId id="257" r:id="rId4"/>
    <p:sldId id="327" r:id="rId5"/>
    <p:sldId id="328" r:id="rId6"/>
    <p:sldId id="329" r:id="rId7"/>
    <p:sldId id="330" r:id="rId8"/>
    <p:sldId id="331" r:id="rId9"/>
    <p:sldId id="336" r:id="rId10"/>
    <p:sldId id="337" r:id="rId11"/>
    <p:sldId id="338" r:id="rId12"/>
    <p:sldId id="334" r:id="rId13"/>
    <p:sldId id="332" r:id="rId14"/>
    <p:sldId id="339" r:id="rId15"/>
    <p:sldId id="340" r:id="rId16"/>
    <p:sldId id="341" r:id="rId17"/>
    <p:sldId id="33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5D198-C9BE-6337-73ED-6F4CA4651C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34CFA727-168E-2C9F-8668-E51A61341B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2A390843-67F9-CB1B-C3A4-055C30F7797C}"/>
              </a:ext>
            </a:extLst>
          </p:cNvPr>
          <p:cNvSpPr>
            <a:spLocks noGrp="1"/>
          </p:cNvSpPr>
          <p:nvPr>
            <p:ph type="dt" sz="half" idx="10"/>
          </p:nvPr>
        </p:nvSpPr>
        <p:spPr/>
        <p:txBody>
          <a:bodyPr/>
          <a:lstStyle/>
          <a:p>
            <a:fld id="{FE256EEA-5841-4708-845A-BF3A0405834A}" type="datetimeFigureOut">
              <a:rPr lang="en-ZA" smtClean="0"/>
              <a:t>2025/10/08</a:t>
            </a:fld>
            <a:endParaRPr lang="en-ZA"/>
          </a:p>
        </p:txBody>
      </p:sp>
      <p:sp>
        <p:nvSpPr>
          <p:cNvPr id="5" name="Footer Placeholder 4">
            <a:extLst>
              <a:ext uri="{FF2B5EF4-FFF2-40B4-BE49-F238E27FC236}">
                <a16:creationId xmlns:a16="http://schemas.microsoft.com/office/drawing/2014/main" id="{1291A093-1984-0051-1D64-D1D3A1A6E0E3}"/>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38284EB2-4AB1-8BFA-F52D-D8AA1431E04E}"/>
              </a:ext>
            </a:extLst>
          </p:cNvPr>
          <p:cNvSpPr>
            <a:spLocks noGrp="1"/>
          </p:cNvSpPr>
          <p:nvPr>
            <p:ph type="sldNum" sz="quarter" idx="12"/>
          </p:nvPr>
        </p:nvSpPr>
        <p:spPr/>
        <p:txBody>
          <a:bodyPr/>
          <a:lstStyle/>
          <a:p>
            <a:fld id="{7EF6C1A8-502B-4AF7-88FF-8A2C4AC60393}" type="slidenum">
              <a:rPr lang="en-ZA" smtClean="0"/>
              <a:t>‹#›</a:t>
            </a:fld>
            <a:endParaRPr lang="en-ZA"/>
          </a:p>
        </p:txBody>
      </p:sp>
    </p:spTree>
    <p:extLst>
      <p:ext uri="{BB962C8B-B14F-4D97-AF65-F5344CB8AC3E}">
        <p14:creationId xmlns:p14="http://schemas.microsoft.com/office/powerpoint/2010/main" val="527964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A4A74-03B8-5CDE-B941-C77DEB37F813}"/>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AB026EA2-C3FD-7D59-D061-04DC354307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3B008782-88FB-EEEC-33C0-B16EFBDB51A8}"/>
              </a:ext>
            </a:extLst>
          </p:cNvPr>
          <p:cNvSpPr>
            <a:spLocks noGrp="1"/>
          </p:cNvSpPr>
          <p:nvPr>
            <p:ph type="dt" sz="half" idx="10"/>
          </p:nvPr>
        </p:nvSpPr>
        <p:spPr/>
        <p:txBody>
          <a:bodyPr/>
          <a:lstStyle/>
          <a:p>
            <a:fld id="{FE256EEA-5841-4708-845A-BF3A0405834A}" type="datetimeFigureOut">
              <a:rPr lang="en-ZA" smtClean="0"/>
              <a:t>2025/10/08</a:t>
            </a:fld>
            <a:endParaRPr lang="en-ZA"/>
          </a:p>
        </p:txBody>
      </p:sp>
      <p:sp>
        <p:nvSpPr>
          <p:cNvPr id="5" name="Footer Placeholder 4">
            <a:extLst>
              <a:ext uri="{FF2B5EF4-FFF2-40B4-BE49-F238E27FC236}">
                <a16:creationId xmlns:a16="http://schemas.microsoft.com/office/drawing/2014/main" id="{DB6A9F41-9D03-4084-C95B-F5F941368CAE}"/>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572F3AE-480E-3A4D-28B7-EA2F4D8D5CE9}"/>
              </a:ext>
            </a:extLst>
          </p:cNvPr>
          <p:cNvSpPr>
            <a:spLocks noGrp="1"/>
          </p:cNvSpPr>
          <p:nvPr>
            <p:ph type="sldNum" sz="quarter" idx="12"/>
          </p:nvPr>
        </p:nvSpPr>
        <p:spPr/>
        <p:txBody>
          <a:bodyPr/>
          <a:lstStyle/>
          <a:p>
            <a:fld id="{7EF6C1A8-502B-4AF7-88FF-8A2C4AC60393}" type="slidenum">
              <a:rPr lang="en-ZA" smtClean="0"/>
              <a:t>‹#›</a:t>
            </a:fld>
            <a:endParaRPr lang="en-ZA"/>
          </a:p>
        </p:txBody>
      </p:sp>
    </p:spTree>
    <p:extLst>
      <p:ext uri="{BB962C8B-B14F-4D97-AF65-F5344CB8AC3E}">
        <p14:creationId xmlns:p14="http://schemas.microsoft.com/office/powerpoint/2010/main" val="505738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BAACC-C43C-A0F8-4FC5-BE101B7A40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6EAB5926-6570-0869-367C-CBCDE1CE0B8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66A85B-72FD-8DBD-A5BB-C955F61E7541}"/>
              </a:ext>
            </a:extLst>
          </p:cNvPr>
          <p:cNvSpPr>
            <a:spLocks noGrp="1"/>
          </p:cNvSpPr>
          <p:nvPr>
            <p:ph type="dt" sz="half" idx="10"/>
          </p:nvPr>
        </p:nvSpPr>
        <p:spPr/>
        <p:txBody>
          <a:bodyPr/>
          <a:lstStyle/>
          <a:p>
            <a:fld id="{FE256EEA-5841-4708-845A-BF3A0405834A}" type="datetimeFigureOut">
              <a:rPr lang="en-ZA" smtClean="0"/>
              <a:t>2025/10/08</a:t>
            </a:fld>
            <a:endParaRPr lang="en-ZA"/>
          </a:p>
        </p:txBody>
      </p:sp>
      <p:sp>
        <p:nvSpPr>
          <p:cNvPr id="5" name="Footer Placeholder 4">
            <a:extLst>
              <a:ext uri="{FF2B5EF4-FFF2-40B4-BE49-F238E27FC236}">
                <a16:creationId xmlns:a16="http://schemas.microsoft.com/office/drawing/2014/main" id="{129D9915-6EA1-B714-5221-A45DB146CBC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1D6D3D59-34C6-9D57-DCD4-D948320BA052}"/>
              </a:ext>
            </a:extLst>
          </p:cNvPr>
          <p:cNvSpPr>
            <a:spLocks noGrp="1"/>
          </p:cNvSpPr>
          <p:nvPr>
            <p:ph type="sldNum" sz="quarter" idx="12"/>
          </p:nvPr>
        </p:nvSpPr>
        <p:spPr/>
        <p:txBody>
          <a:bodyPr/>
          <a:lstStyle/>
          <a:p>
            <a:fld id="{7EF6C1A8-502B-4AF7-88FF-8A2C4AC60393}" type="slidenum">
              <a:rPr lang="en-ZA" smtClean="0"/>
              <a:t>‹#›</a:t>
            </a:fld>
            <a:endParaRPr lang="en-ZA"/>
          </a:p>
        </p:txBody>
      </p:sp>
    </p:spTree>
    <p:extLst>
      <p:ext uri="{BB962C8B-B14F-4D97-AF65-F5344CB8AC3E}">
        <p14:creationId xmlns:p14="http://schemas.microsoft.com/office/powerpoint/2010/main" val="3787428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B035B-2957-18AB-D214-6BF722DC05D6}"/>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9E22EAA2-8783-C21B-7FA4-F6B9720DAD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004F419C-5D16-D882-E900-91179F5E3B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9A0FA593-ACCC-211B-174E-9E866B3FB1BF}"/>
              </a:ext>
            </a:extLst>
          </p:cNvPr>
          <p:cNvSpPr>
            <a:spLocks noGrp="1"/>
          </p:cNvSpPr>
          <p:nvPr>
            <p:ph type="dt" sz="half" idx="10"/>
          </p:nvPr>
        </p:nvSpPr>
        <p:spPr/>
        <p:txBody>
          <a:bodyPr/>
          <a:lstStyle/>
          <a:p>
            <a:fld id="{FE256EEA-5841-4708-845A-BF3A0405834A}" type="datetimeFigureOut">
              <a:rPr lang="en-ZA" smtClean="0"/>
              <a:t>2025/10/08</a:t>
            </a:fld>
            <a:endParaRPr lang="en-ZA"/>
          </a:p>
        </p:txBody>
      </p:sp>
      <p:sp>
        <p:nvSpPr>
          <p:cNvPr id="6" name="Footer Placeholder 5">
            <a:extLst>
              <a:ext uri="{FF2B5EF4-FFF2-40B4-BE49-F238E27FC236}">
                <a16:creationId xmlns:a16="http://schemas.microsoft.com/office/drawing/2014/main" id="{C22C760E-F44C-6584-6884-BA58DA535E05}"/>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327D5F3F-D806-05CA-801E-4BCB14F590CC}"/>
              </a:ext>
            </a:extLst>
          </p:cNvPr>
          <p:cNvSpPr>
            <a:spLocks noGrp="1"/>
          </p:cNvSpPr>
          <p:nvPr>
            <p:ph type="sldNum" sz="quarter" idx="12"/>
          </p:nvPr>
        </p:nvSpPr>
        <p:spPr/>
        <p:txBody>
          <a:bodyPr/>
          <a:lstStyle/>
          <a:p>
            <a:fld id="{7EF6C1A8-502B-4AF7-88FF-8A2C4AC60393}" type="slidenum">
              <a:rPr lang="en-ZA" smtClean="0"/>
              <a:t>‹#›</a:t>
            </a:fld>
            <a:endParaRPr lang="en-ZA"/>
          </a:p>
        </p:txBody>
      </p:sp>
    </p:spTree>
    <p:extLst>
      <p:ext uri="{BB962C8B-B14F-4D97-AF65-F5344CB8AC3E}">
        <p14:creationId xmlns:p14="http://schemas.microsoft.com/office/powerpoint/2010/main" val="4032091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1A768-2E16-CBC3-011E-399CD9A9BBCC}"/>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A31804EB-18FD-D361-3166-CA40220A8C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AA0CC0-7C45-1271-8434-FD99419E98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F92690FD-62A3-CA31-8A18-B2105AAE7C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CA27EE-181E-9863-216E-484336A35B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0866805A-BDD6-0810-9427-85AD0769CA82}"/>
              </a:ext>
            </a:extLst>
          </p:cNvPr>
          <p:cNvSpPr>
            <a:spLocks noGrp="1"/>
          </p:cNvSpPr>
          <p:nvPr>
            <p:ph type="dt" sz="half" idx="10"/>
          </p:nvPr>
        </p:nvSpPr>
        <p:spPr/>
        <p:txBody>
          <a:bodyPr/>
          <a:lstStyle/>
          <a:p>
            <a:fld id="{FE256EEA-5841-4708-845A-BF3A0405834A}" type="datetimeFigureOut">
              <a:rPr lang="en-ZA" smtClean="0"/>
              <a:t>2025/10/08</a:t>
            </a:fld>
            <a:endParaRPr lang="en-ZA"/>
          </a:p>
        </p:txBody>
      </p:sp>
      <p:sp>
        <p:nvSpPr>
          <p:cNvPr id="8" name="Footer Placeholder 7">
            <a:extLst>
              <a:ext uri="{FF2B5EF4-FFF2-40B4-BE49-F238E27FC236}">
                <a16:creationId xmlns:a16="http://schemas.microsoft.com/office/drawing/2014/main" id="{E95EAF81-F151-02E4-A3E4-142FAB29F797}"/>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43115E26-7392-9962-7AFA-4B3A9DFF211B}"/>
              </a:ext>
            </a:extLst>
          </p:cNvPr>
          <p:cNvSpPr>
            <a:spLocks noGrp="1"/>
          </p:cNvSpPr>
          <p:nvPr>
            <p:ph type="sldNum" sz="quarter" idx="12"/>
          </p:nvPr>
        </p:nvSpPr>
        <p:spPr/>
        <p:txBody>
          <a:bodyPr/>
          <a:lstStyle/>
          <a:p>
            <a:fld id="{7EF6C1A8-502B-4AF7-88FF-8A2C4AC60393}" type="slidenum">
              <a:rPr lang="en-ZA" smtClean="0"/>
              <a:t>‹#›</a:t>
            </a:fld>
            <a:endParaRPr lang="en-ZA"/>
          </a:p>
        </p:txBody>
      </p:sp>
    </p:spTree>
    <p:extLst>
      <p:ext uri="{BB962C8B-B14F-4D97-AF65-F5344CB8AC3E}">
        <p14:creationId xmlns:p14="http://schemas.microsoft.com/office/powerpoint/2010/main" val="1117409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61F46-AF44-E412-B146-0EFAC41CCAC4}"/>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29E49C32-5944-D343-D1A3-F57F85AB9E89}"/>
              </a:ext>
            </a:extLst>
          </p:cNvPr>
          <p:cNvSpPr>
            <a:spLocks noGrp="1"/>
          </p:cNvSpPr>
          <p:nvPr>
            <p:ph type="dt" sz="half" idx="10"/>
          </p:nvPr>
        </p:nvSpPr>
        <p:spPr/>
        <p:txBody>
          <a:bodyPr/>
          <a:lstStyle/>
          <a:p>
            <a:fld id="{FE256EEA-5841-4708-845A-BF3A0405834A}" type="datetimeFigureOut">
              <a:rPr lang="en-ZA" smtClean="0"/>
              <a:t>2025/10/08</a:t>
            </a:fld>
            <a:endParaRPr lang="en-ZA"/>
          </a:p>
        </p:txBody>
      </p:sp>
      <p:sp>
        <p:nvSpPr>
          <p:cNvPr id="4" name="Footer Placeholder 3">
            <a:extLst>
              <a:ext uri="{FF2B5EF4-FFF2-40B4-BE49-F238E27FC236}">
                <a16:creationId xmlns:a16="http://schemas.microsoft.com/office/drawing/2014/main" id="{ADE7727C-91BD-12C3-EB14-548878A2B153}"/>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2CC39EB8-8DE2-4E00-B1C7-70D733EB69E3}"/>
              </a:ext>
            </a:extLst>
          </p:cNvPr>
          <p:cNvSpPr>
            <a:spLocks noGrp="1"/>
          </p:cNvSpPr>
          <p:nvPr>
            <p:ph type="sldNum" sz="quarter" idx="12"/>
          </p:nvPr>
        </p:nvSpPr>
        <p:spPr/>
        <p:txBody>
          <a:bodyPr/>
          <a:lstStyle/>
          <a:p>
            <a:fld id="{7EF6C1A8-502B-4AF7-88FF-8A2C4AC60393}" type="slidenum">
              <a:rPr lang="en-ZA" smtClean="0"/>
              <a:t>‹#›</a:t>
            </a:fld>
            <a:endParaRPr lang="en-ZA"/>
          </a:p>
        </p:txBody>
      </p:sp>
    </p:spTree>
    <p:extLst>
      <p:ext uri="{BB962C8B-B14F-4D97-AF65-F5344CB8AC3E}">
        <p14:creationId xmlns:p14="http://schemas.microsoft.com/office/powerpoint/2010/main" val="735310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94F8CC-E9D7-F366-32A5-7F801FE149E2}"/>
              </a:ext>
            </a:extLst>
          </p:cNvPr>
          <p:cNvSpPr>
            <a:spLocks noGrp="1"/>
          </p:cNvSpPr>
          <p:nvPr>
            <p:ph type="dt" sz="half" idx="10"/>
          </p:nvPr>
        </p:nvSpPr>
        <p:spPr/>
        <p:txBody>
          <a:bodyPr/>
          <a:lstStyle/>
          <a:p>
            <a:fld id="{FE256EEA-5841-4708-845A-BF3A0405834A}" type="datetimeFigureOut">
              <a:rPr lang="en-ZA" smtClean="0"/>
              <a:t>2025/10/08</a:t>
            </a:fld>
            <a:endParaRPr lang="en-ZA"/>
          </a:p>
        </p:txBody>
      </p:sp>
      <p:sp>
        <p:nvSpPr>
          <p:cNvPr id="3" name="Footer Placeholder 2">
            <a:extLst>
              <a:ext uri="{FF2B5EF4-FFF2-40B4-BE49-F238E27FC236}">
                <a16:creationId xmlns:a16="http://schemas.microsoft.com/office/drawing/2014/main" id="{6BC5C270-6855-CEAC-6C30-F93C86F83315}"/>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94093AE4-2C9F-E3EB-AE61-1D4977287A86}"/>
              </a:ext>
            </a:extLst>
          </p:cNvPr>
          <p:cNvSpPr>
            <a:spLocks noGrp="1"/>
          </p:cNvSpPr>
          <p:nvPr>
            <p:ph type="sldNum" sz="quarter" idx="12"/>
          </p:nvPr>
        </p:nvSpPr>
        <p:spPr/>
        <p:txBody>
          <a:bodyPr/>
          <a:lstStyle/>
          <a:p>
            <a:fld id="{7EF6C1A8-502B-4AF7-88FF-8A2C4AC60393}" type="slidenum">
              <a:rPr lang="en-ZA" smtClean="0"/>
              <a:t>‹#›</a:t>
            </a:fld>
            <a:endParaRPr lang="en-ZA"/>
          </a:p>
        </p:txBody>
      </p:sp>
    </p:spTree>
    <p:extLst>
      <p:ext uri="{BB962C8B-B14F-4D97-AF65-F5344CB8AC3E}">
        <p14:creationId xmlns:p14="http://schemas.microsoft.com/office/powerpoint/2010/main" val="2082943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07FF7-0B23-FF66-6F7A-A2F62A74D5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0C381453-1960-3356-9578-4C4BD623E1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BABAD626-79AB-5088-FC79-5C66E290D1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3FF5DA-EDA0-06C3-2D04-809E1BB7B543}"/>
              </a:ext>
            </a:extLst>
          </p:cNvPr>
          <p:cNvSpPr>
            <a:spLocks noGrp="1"/>
          </p:cNvSpPr>
          <p:nvPr>
            <p:ph type="dt" sz="half" idx="10"/>
          </p:nvPr>
        </p:nvSpPr>
        <p:spPr/>
        <p:txBody>
          <a:bodyPr/>
          <a:lstStyle/>
          <a:p>
            <a:fld id="{FE256EEA-5841-4708-845A-BF3A0405834A}" type="datetimeFigureOut">
              <a:rPr lang="en-ZA" smtClean="0"/>
              <a:t>2025/10/08</a:t>
            </a:fld>
            <a:endParaRPr lang="en-ZA"/>
          </a:p>
        </p:txBody>
      </p:sp>
      <p:sp>
        <p:nvSpPr>
          <p:cNvPr id="6" name="Footer Placeholder 5">
            <a:extLst>
              <a:ext uri="{FF2B5EF4-FFF2-40B4-BE49-F238E27FC236}">
                <a16:creationId xmlns:a16="http://schemas.microsoft.com/office/drawing/2014/main" id="{17BC1523-0C42-5D97-A5AA-8EB154489719}"/>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288002B7-B13E-82FF-837D-F6F8B44CDFBE}"/>
              </a:ext>
            </a:extLst>
          </p:cNvPr>
          <p:cNvSpPr>
            <a:spLocks noGrp="1"/>
          </p:cNvSpPr>
          <p:nvPr>
            <p:ph type="sldNum" sz="quarter" idx="12"/>
          </p:nvPr>
        </p:nvSpPr>
        <p:spPr/>
        <p:txBody>
          <a:bodyPr/>
          <a:lstStyle/>
          <a:p>
            <a:fld id="{7EF6C1A8-502B-4AF7-88FF-8A2C4AC60393}" type="slidenum">
              <a:rPr lang="en-ZA" smtClean="0"/>
              <a:t>‹#›</a:t>
            </a:fld>
            <a:endParaRPr lang="en-ZA"/>
          </a:p>
        </p:txBody>
      </p:sp>
    </p:spTree>
    <p:extLst>
      <p:ext uri="{BB962C8B-B14F-4D97-AF65-F5344CB8AC3E}">
        <p14:creationId xmlns:p14="http://schemas.microsoft.com/office/powerpoint/2010/main" val="2628336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8214A-3ED2-D321-9EBD-8B9947C247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A24B9DA1-5C37-A4FB-B7B8-A522E21384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0530DAD5-3389-429D-F50E-BEBA78B12D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5BF657-E0AA-A80F-A8E1-4E3E63059539}"/>
              </a:ext>
            </a:extLst>
          </p:cNvPr>
          <p:cNvSpPr>
            <a:spLocks noGrp="1"/>
          </p:cNvSpPr>
          <p:nvPr>
            <p:ph type="dt" sz="half" idx="10"/>
          </p:nvPr>
        </p:nvSpPr>
        <p:spPr/>
        <p:txBody>
          <a:bodyPr/>
          <a:lstStyle/>
          <a:p>
            <a:fld id="{FE256EEA-5841-4708-845A-BF3A0405834A}" type="datetimeFigureOut">
              <a:rPr lang="en-ZA" smtClean="0"/>
              <a:t>2025/10/08</a:t>
            </a:fld>
            <a:endParaRPr lang="en-ZA"/>
          </a:p>
        </p:txBody>
      </p:sp>
      <p:sp>
        <p:nvSpPr>
          <p:cNvPr id="6" name="Footer Placeholder 5">
            <a:extLst>
              <a:ext uri="{FF2B5EF4-FFF2-40B4-BE49-F238E27FC236}">
                <a16:creationId xmlns:a16="http://schemas.microsoft.com/office/drawing/2014/main" id="{5B8C1D57-0ED8-51CB-613E-1DC4CDF3C759}"/>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C9A2A23E-7D94-B789-5273-F12852088980}"/>
              </a:ext>
            </a:extLst>
          </p:cNvPr>
          <p:cNvSpPr>
            <a:spLocks noGrp="1"/>
          </p:cNvSpPr>
          <p:nvPr>
            <p:ph type="sldNum" sz="quarter" idx="12"/>
          </p:nvPr>
        </p:nvSpPr>
        <p:spPr/>
        <p:txBody>
          <a:bodyPr/>
          <a:lstStyle/>
          <a:p>
            <a:fld id="{7EF6C1A8-502B-4AF7-88FF-8A2C4AC60393}" type="slidenum">
              <a:rPr lang="en-ZA" smtClean="0"/>
              <a:t>‹#›</a:t>
            </a:fld>
            <a:endParaRPr lang="en-ZA"/>
          </a:p>
        </p:txBody>
      </p:sp>
    </p:spTree>
    <p:extLst>
      <p:ext uri="{BB962C8B-B14F-4D97-AF65-F5344CB8AC3E}">
        <p14:creationId xmlns:p14="http://schemas.microsoft.com/office/powerpoint/2010/main" val="4275063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54DBB-B571-30C5-B892-F9CA8497412C}"/>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E9F4364D-0AE3-FE3D-F2D1-A743D4B38E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745603CE-EF38-B0A6-F07B-8A150D846C40}"/>
              </a:ext>
            </a:extLst>
          </p:cNvPr>
          <p:cNvSpPr>
            <a:spLocks noGrp="1"/>
          </p:cNvSpPr>
          <p:nvPr>
            <p:ph type="dt" sz="half" idx="10"/>
          </p:nvPr>
        </p:nvSpPr>
        <p:spPr/>
        <p:txBody>
          <a:bodyPr/>
          <a:lstStyle/>
          <a:p>
            <a:fld id="{FE256EEA-5841-4708-845A-BF3A0405834A}" type="datetimeFigureOut">
              <a:rPr lang="en-ZA" smtClean="0"/>
              <a:t>2025/10/08</a:t>
            </a:fld>
            <a:endParaRPr lang="en-ZA"/>
          </a:p>
        </p:txBody>
      </p:sp>
      <p:sp>
        <p:nvSpPr>
          <p:cNvPr id="5" name="Footer Placeholder 4">
            <a:extLst>
              <a:ext uri="{FF2B5EF4-FFF2-40B4-BE49-F238E27FC236}">
                <a16:creationId xmlns:a16="http://schemas.microsoft.com/office/drawing/2014/main" id="{CB119D3A-5B47-9C7A-9A82-7A5C043733D5}"/>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4924349D-3D0C-A5EC-BE90-04819467E34D}"/>
              </a:ext>
            </a:extLst>
          </p:cNvPr>
          <p:cNvSpPr>
            <a:spLocks noGrp="1"/>
          </p:cNvSpPr>
          <p:nvPr>
            <p:ph type="sldNum" sz="quarter" idx="12"/>
          </p:nvPr>
        </p:nvSpPr>
        <p:spPr/>
        <p:txBody>
          <a:bodyPr/>
          <a:lstStyle/>
          <a:p>
            <a:fld id="{7EF6C1A8-502B-4AF7-88FF-8A2C4AC60393}" type="slidenum">
              <a:rPr lang="en-ZA" smtClean="0"/>
              <a:t>‹#›</a:t>
            </a:fld>
            <a:endParaRPr lang="en-ZA"/>
          </a:p>
        </p:txBody>
      </p:sp>
    </p:spTree>
    <p:extLst>
      <p:ext uri="{BB962C8B-B14F-4D97-AF65-F5344CB8AC3E}">
        <p14:creationId xmlns:p14="http://schemas.microsoft.com/office/powerpoint/2010/main" val="1521317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448EDB-6121-DC7D-1DE5-EDD50AE6D05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EB7F5AF9-C60F-6767-37AA-21D8E56F7B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0E15951A-7AF4-AA75-546E-1F6441971944}"/>
              </a:ext>
            </a:extLst>
          </p:cNvPr>
          <p:cNvSpPr>
            <a:spLocks noGrp="1"/>
          </p:cNvSpPr>
          <p:nvPr>
            <p:ph type="dt" sz="half" idx="10"/>
          </p:nvPr>
        </p:nvSpPr>
        <p:spPr/>
        <p:txBody>
          <a:bodyPr/>
          <a:lstStyle/>
          <a:p>
            <a:fld id="{FE256EEA-5841-4708-845A-BF3A0405834A}" type="datetimeFigureOut">
              <a:rPr lang="en-ZA" smtClean="0"/>
              <a:t>2025/10/08</a:t>
            </a:fld>
            <a:endParaRPr lang="en-ZA"/>
          </a:p>
        </p:txBody>
      </p:sp>
      <p:sp>
        <p:nvSpPr>
          <p:cNvPr id="5" name="Footer Placeholder 4">
            <a:extLst>
              <a:ext uri="{FF2B5EF4-FFF2-40B4-BE49-F238E27FC236}">
                <a16:creationId xmlns:a16="http://schemas.microsoft.com/office/drawing/2014/main" id="{9BCD81E0-8CB7-C9B5-BE98-B821FFE6A7AA}"/>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8A5A9377-E949-77BC-6285-70EF69673859}"/>
              </a:ext>
            </a:extLst>
          </p:cNvPr>
          <p:cNvSpPr>
            <a:spLocks noGrp="1"/>
          </p:cNvSpPr>
          <p:nvPr>
            <p:ph type="sldNum" sz="quarter" idx="12"/>
          </p:nvPr>
        </p:nvSpPr>
        <p:spPr/>
        <p:txBody>
          <a:bodyPr/>
          <a:lstStyle/>
          <a:p>
            <a:fld id="{7EF6C1A8-502B-4AF7-88FF-8A2C4AC60393}" type="slidenum">
              <a:rPr lang="en-ZA" smtClean="0"/>
              <a:t>‹#›</a:t>
            </a:fld>
            <a:endParaRPr lang="en-ZA"/>
          </a:p>
        </p:txBody>
      </p:sp>
    </p:spTree>
    <p:extLst>
      <p:ext uri="{BB962C8B-B14F-4D97-AF65-F5344CB8AC3E}">
        <p14:creationId xmlns:p14="http://schemas.microsoft.com/office/powerpoint/2010/main" val="4079211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A7563D-CD34-56EC-FFF1-9A9DEF2BB1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0C7FFB0C-E452-FD35-59D4-6469D50ACA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32A903D0-B897-C5BF-9EBA-3FD278C16E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E256EEA-5841-4708-845A-BF3A0405834A}" type="datetimeFigureOut">
              <a:rPr lang="en-ZA" smtClean="0"/>
              <a:t>2025/10/08</a:t>
            </a:fld>
            <a:endParaRPr lang="en-ZA"/>
          </a:p>
        </p:txBody>
      </p:sp>
      <p:sp>
        <p:nvSpPr>
          <p:cNvPr id="5" name="Footer Placeholder 4">
            <a:extLst>
              <a:ext uri="{FF2B5EF4-FFF2-40B4-BE49-F238E27FC236}">
                <a16:creationId xmlns:a16="http://schemas.microsoft.com/office/drawing/2014/main" id="{29EEB3B1-82F5-9FA1-F3FA-653CFA62D7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ZA"/>
          </a:p>
        </p:txBody>
      </p:sp>
      <p:sp>
        <p:nvSpPr>
          <p:cNvPr id="6" name="Slide Number Placeholder 5">
            <a:extLst>
              <a:ext uri="{FF2B5EF4-FFF2-40B4-BE49-F238E27FC236}">
                <a16:creationId xmlns:a16="http://schemas.microsoft.com/office/drawing/2014/main" id="{01C1EABE-6E70-7103-CE3A-B03C1E4DB4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EF6C1A8-502B-4AF7-88FF-8A2C4AC60393}" type="slidenum">
              <a:rPr lang="en-ZA" smtClean="0"/>
              <a:t>‹#›</a:t>
            </a:fld>
            <a:endParaRPr lang="en-ZA"/>
          </a:p>
        </p:txBody>
      </p:sp>
    </p:spTree>
    <p:extLst>
      <p:ext uri="{BB962C8B-B14F-4D97-AF65-F5344CB8AC3E}">
        <p14:creationId xmlns:p14="http://schemas.microsoft.com/office/powerpoint/2010/main" val="3905556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Video 5" descr="Person In A Lab">
            <a:extLst>
              <a:ext uri="{FF2B5EF4-FFF2-40B4-BE49-F238E27FC236}">
                <a16:creationId xmlns:a16="http://schemas.microsoft.com/office/drawing/2014/main" id="{123FD5CC-3197-1BD0-DBCD-111BDF6AE685}"/>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r="1" b="285"/>
          <a:stretch>
            <a:fillRect/>
          </a:stretch>
        </p:blipFill>
        <p:spPr>
          <a:xfrm>
            <a:off x="-3047" y="10"/>
            <a:ext cx="12191999" cy="6857990"/>
          </a:xfrm>
          <a:prstGeom prst="rect">
            <a:avLst/>
          </a:prstGeom>
        </p:spPr>
      </p:pic>
      <p:sp>
        <p:nvSpPr>
          <p:cNvPr id="12"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05E10E9-9AB7-0642-D4C4-DDFDAB7B5B2C}"/>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ZA" sz="5200" b="1" dirty="0">
                <a:solidFill>
                  <a:srgbClr val="FFFFFF"/>
                </a:solidFill>
              </a:rPr>
              <a:t>Sampling Protocols</a:t>
            </a:r>
            <a:endParaRPr lang="en-US" sz="5200" dirty="0">
              <a:solidFill>
                <a:srgbClr val="FFFFFF"/>
              </a:solidFill>
            </a:endParaRPr>
          </a:p>
        </p:txBody>
      </p:sp>
      <p:sp>
        <p:nvSpPr>
          <p:cNvPr id="2" name="Subtitle 1">
            <a:extLst>
              <a:ext uri="{FF2B5EF4-FFF2-40B4-BE49-F238E27FC236}">
                <a16:creationId xmlns:a16="http://schemas.microsoft.com/office/drawing/2014/main" id="{A1307D8B-2864-21B6-1CE1-B605F29281C5}"/>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vert="horz" lIns="0" tIns="0" rIns="0" bIns="0" rtlCol="0">
            <a:normAutofit/>
          </a:bodyPr>
          <a:lstStyle/>
          <a:p>
            <a:r>
              <a:rPr lang="en-US">
                <a:solidFill>
                  <a:srgbClr val="FFFFFF"/>
                </a:solidFill>
              </a:rPr>
              <a:t>Cris Lana</a:t>
            </a:r>
          </a:p>
        </p:txBody>
      </p:sp>
    </p:spTree>
    <p:extLst>
      <p:ext uri="{BB962C8B-B14F-4D97-AF65-F5344CB8AC3E}">
        <p14:creationId xmlns:p14="http://schemas.microsoft.com/office/powerpoint/2010/main" val="85521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9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mute="1">
                <p:cTn id="12" repeatCount="indefinite" fill="hold" display="0">
                  <p:stCondLst>
                    <p:cond delay="indefinite"/>
                  </p:stCondLst>
                </p:cTn>
                <p:tgtEl>
                  <p:spTgt spid="6"/>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C3EE6-EFD3-7557-76B2-83959E4A92B8}"/>
              </a:ext>
            </a:extLst>
          </p:cNvPr>
          <p:cNvSpPr>
            <a:spLocks noGrp="1"/>
          </p:cNvSpPr>
          <p:nvPr>
            <p:ph type="title"/>
          </p:nvPr>
        </p:nvSpPr>
        <p:spPr/>
        <p:txBody>
          <a:bodyPr/>
          <a:lstStyle/>
          <a:p>
            <a:r>
              <a:rPr lang="en-ZA" b="1" dirty="0"/>
              <a:t>1. Introduction</a:t>
            </a:r>
            <a:endParaRPr lang="en-ZA" dirty="0"/>
          </a:p>
        </p:txBody>
      </p:sp>
      <p:sp>
        <p:nvSpPr>
          <p:cNvPr id="3" name="Content Placeholder 2">
            <a:extLst>
              <a:ext uri="{FF2B5EF4-FFF2-40B4-BE49-F238E27FC236}">
                <a16:creationId xmlns:a16="http://schemas.microsoft.com/office/drawing/2014/main" id="{1D79668B-651B-25E0-822A-DCB30F432F82}"/>
              </a:ext>
            </a:extLst>
          </p:cNvPr>
          <p:cNvSpPr>
            <a:spLocks noGrp="1"/>
          </p:cNvSpPr>
          <p:nvPr>
            <p:ph sz="half" idx="1"/>
          </p:nvPr>
        </p:nvSpPr>
        <p:spPr>
          <a:xfrm>
            <a:off x="838200" y="1831975"/>
            <a:ext cx="4045528" cy="3334326"/>
          </a:xfrm>
        </p:spPr>
        <p:txBody>
          <a:bodyPr>
            <a:noAutofit/>
          </a:bodyPr>
          <a:lstStyle/>
          <a:p>
            <a:pPr marL="0" indent="0">
              <a:buNone/>
            </a:pPr>
            <a:r>
              <a:rPr lang="en-ZA" b="1" dirty="0"/>
              <a:t>Sampling forms the foundation of any geochemical or mineralogical investigation. The accuracy and reliability of analytical results depend critically on how well the sample represents the system being studied. </a:t>
            </a:r>
          </a:p>
        </p:txBody>
      </p:sp>
      <p:sp>
        <p:nvSpPr>
          <p:cNvPr id="7" name="Content Placeholder 2">
            <a:extLst>
              <a:ext uri="{FF2B5EF4-FFF2-40B4-BE49-F238E27FC236}">
                <a16:creationId xmlns:a16="http://schemas.microsoft.com/office/drawing/2014/main" id="{B83E7E71-C41E-AE79-9C8A-6E3A076B4FDA}"/>
              </a:ext>
            </a:extLst>
          </p:cNvPr>
          <p:cNvSpPr txBox="1">
            <a:spLocks/>
          </p:cNvSpPr>
          <p:nvPr/>
        </p:nvSpPr>
        <p:spPr>
          <a:xfrm>
            <a:off x="5741842" y="1923414"/>
            <a:ext cx="5250008" cy="3772536"/>
          </a:xfrm>
          <a:prstGeom prst="rect">
            <a:avLst/>
          </a:prstGeom>
          <a:solidFill>
            <a:schemeClr val="accent1">
              <a:lumMod val="20000"/>
              <a:lumOff val="80000"/>
            </a:schemeClr>
          </a:solidFill>
        </p:spPr>
        <p:txBody>
          <a:bodyPr vert="horz" lIns="365760" tIns="365760" rIns="365760" bIns="365760" rtlCol="0">
            <a:noAutofit/>
          </a:bodyPr>
          <a:lstStyle>
            <a:lvl1pPr marL="457200" indent="-457200" algn="l" defTabSz="914400" rtl="0" eaLnBrk="1" latinLnBrk="0" hangingPunct="1">
              <a:lnSpc>
                <a:spcPct val="90000"/>
              </a:lnSpc>
              <a:spcBef>
                <a:spcPts val="1400"/>
              </a:spcBef>
              <a:buClr>
                <a:schemeClr val="tx1"/>
              </a:buClr>
              <a:buSzPct val="80000"/>
              <a:buFont typeface="Courier New" panose="02070309020205020404" pitchFamily="49" charset="0"/>
              <a:buChar char="o"/>
              <a:defRPr sz="1800" b="0" i="0" kern="1200" cap="none" baseline="0">
                <a:solidFill>
                  <a:schemeClr val="tx1"/>
                </a:solidFill>
                <a:latin typeface="+mn-lt"/>
                <a:ea typeface="+mn-ea"/>
                <a:cs typeface="+mn-cs"/>
              </a:defRPr>
            </a:lvl1pPr>
            <a:lvl2pPr marL="914400" indent="-457200" algn="l" defTabSz="914400" rtl="0" eaLnBrk="1" latinLnBrk="0" hangingPunct="1">
              <a:lnSpc>
                <a:spcPct val="90000"/>
              </a:lnSpc>
              <a:spcBef>
                <a:spcPts val="500"/>
              </a:spcBef>
              <a:buClr>
                <a:schemeClr val="tx1"/>
              </a:buClr>
              <a:buSzPct val="80000"/>
              <a:buFont typeface="Courier New" panose="02070309020205020404" pitchFamily="49" charset="0"/>
              <a:buChar char="o"/>
              <a:defRPr sz="1600" b="0" i="0" kern="1200" baseline="0">
                <a:solidFill>
                  <a:schemeClr val="tx1"/>
                </a:solidFill>
                <a:latin typeface="+mn-lt"/>
                <a:ea typeface="+mn-ea"/>
                <a:cs typeface="+mn-cs"/>
              </a:defRPr>
            </a:lvl2pPr>
            <a:lvl3pPr marL="1371600" indent="-457200" algn="l" defTabSz="914400" rtl="0" eaLnBrk="1" latinLnBrk="0" hangingPunct="1">
              <a:lnSpc>
                <a:spcPct val="90000"/>
              </a:lnSpc>
              <a:spcBef>
                <a:spcPts val="500"/>
              </a:spcBef>
              <a:buClr>
                <a:schemeClr val="tx1"/>
              </a:buClr>
              <a:buSzPct val="80000"/>
              <a:buFont typeface="Courier New" panose="02070309020205020404" pitchFamily="49" charset="0"/>
              <a:buChar char="o"/>
              <a:defRPr sz="1400" b="0" i="0" kern="1200" baseline="0">
                <a:solidFill>
                  <a:schemeClr val="tx1"/>
                </a:solidFill>
                <a:latin typeface="+mn-lt"/>
                <a:ea typeface="+mn-ea"/>
                <a:cs typeface="+mn-cs"/>
              </a:defRPr>
            </a:lvl3pPr>
            <a:lvl4pPr marL="1828800" indent="-457200" algn="l" defTabSz="914400" rtl="0" eaLnBrk="1" latinLnBrk="0" hangingPunct="1">
              <a:lnSpc>
                <a:spcPct val="90000"/>
              </a:lnSpc>
              <a:spcBef>
                <a:spcPts val="500"/>
              </a:spcBef>
              <a:buClr>
                <a:schemeClr val="tx1"/>
              </a:buClr>
              <a:buSzPct val="80000"/>
              <a:buFont typeface="Courier New" panose="02070309020205020404" pitchFamily="49" charset="0"/>
              <a:buChar char="o"/>
              <a:defRPr sz="1200" b="0" i="0" kern="1200" baseline="0">
                <a:solidFill>
                  <a:schemeClr val="tx1"/>
                </a:solidFill>
                <a:latin typeface="+mn-lt"/>
                <a:ea typeface="+mn-ea"/>
                <a:cs typeface="+mn-cs"/>
              </a:defRPr>
            </a:lvl4pPr>
            <a:lvl5pPr marL="2286000" indent="-457200" algn="l" defTabSz="914400" rtl="0" eaLnBrk="1" latinLnBrk="0" hangingPunct="1">
              <a:lnSpc>
                <a:spcPct val="90000"/>
              </a:lnSpc>
              <a:spcBef>
                <a:spcPts val="500"/>
              </a:spcBef>
              <a:buClr>
                <a:schemeClr val="tx1"/>
              </a:buClr>
              <a:buSzPct val="80000"/>
              <a:buFont typeface="Courier New" panose="02070309020205020404" pitchFamily="49" charset="0"/>
              <a:buChar char="o"/>
              <a:defRPr sz="1100" b="0" i="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Courier New" panose="02070309020205020404" pitchFamily="49" charset="0"/>
              <a:buNone/>
            </a:pPr>
            <a:r>
              <a:rPr lang="en-ZA" b="1" dirty="0"/>
              <a:t>Poor sampling design or contamination during collection can lead to misleading interpretations, regardless of the sophistication of the analytical techniques that follow. It is therefore essential to implement correct and stringent sampling protocols to obtain meaningful results in ore characterisation and geochemical studies.</a:t>
            </a:r>
          </a:p>
        </p:txBody>
      </p:sp>
    </p:spTree>
    <p:extLst>
      <p:ext uri="{BB962C8B-B14F-4D97-AF65-F5344CB8AC3E}">
        <p14:creationId xmlns:p14="http://schemas.microsoft.com/office/powerpoint/2010/main" val="3312868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477EA8-4A4C-0C39-D9D2-04B96465232F}"/>
              </a:ext>
            </a:extLst>
          </p:cNvPr>
          <p:cNvPicPr>
            <a:picLocks noChangeAspect="1"/>
          </p:cNvPicPr>
          <p:nvPr/>
        </p:nvPicPr>
        <p:blipFill>
          <a:blip r:embed="rId2"/>
          <a:stretch>
            <a:fillRect/>
          </a:stretch>
        </p:blipFill>
        <p:spPr>
          <a:xfrm>
            <a:off x="371475" y="285750"/>
            <a:ext cx="6096000" cy="4572000"/>
          </a:xfrm>
          <a:prstGeom prst="rect">
            <a:avLst/>
          </a:prstGeom>
        </p:spPr>
      </p:pic>
      <p:pic>
        <p:nvPicPr>
          <p:cNvPr id="3" name="Picture 2">
            <a:extLst>
              <a:ext uri="{FF2B5EF4-FFF2-40B4-BE49-F238E27FC236}">
                <a16:creationId xmlns:a16="http://schemas.microsoft.com/office/drawing/2014/main" id="{5755CB00-2CFE-1FCB-7ACA-FAA3ACE8279D}"/>
              </a:ext>
            </a:extLst>
          </p:cNvPr>
          <p:cNvPicPr>
            <a:picLocks noChangeAspect="1"/>
          </p:cNvPicPr>
          <p:nvPr/>
        </p:nvPicPr>
        <p:blipFill>
          <a:blip r:embed="rId3"/>
          <a:stretch>
            <a:fillRect/>
          </a:stretch>
        </p:blipFill>
        <p:spPr>
          <a:xfrm>
            <a:off x="6815137" y="285750"/>
            <a:ext cx="4772025" cy="3181350"/>
          </a:xfrm>
          <a:prstGeom prst="rect">
            <a:avLst/>
          </a:prstGeom>
        </p:spPr>
      </p:pic>
      <p:pic>
        <p:nvPicPr>
          <p:cNvPr id="4" name="Picture 3">
            <a:extLst>
              <a:ext uri="{FF2B5EF4-FFF2-40B4-BE49-F238E27FC236}">
                <a16:creationId xmlns:a16="http://schemas.microsoft.com/office/drawing/2014/main" id="{C173A877-75AA-756E-E5AB-46DA2AC6C777}"/>
              </a:ext>
            </a:extLst>
          </p:cNvPr>
          <p:cNvPicPr>
            <a:picLocks noChangeAspect="1"/>
          </p:cNvPicPr>
          <p:nvPr/>
        </p:nvPicPr>
        <p:blipFill>
          <a:blip r:embed="rId4"/>
          <a:stretch>
            <a:fillRect/>
          </a:stretch>
        </p:blipFill>
        <p:spPr>
          <a:xfrm>
            <a:off x="6815137" y="3622675"/>
            <a:ext cx="4772025" cy="2949575"/>
          </a:xfrm>
          <a:prstGeom prst="rect">
            <a:avLst/>
          </a:prstGeom>
        </p:spPr>
      </p:pic>
    </p:spTree>
    <p:extLst>
      <p:ext uri="{BB962C8B-B14F-4D97-AF65-F5344CB8AC3E}">
        <p14:creationId xmlns:p14="http://schemas.microsoft.com/office/powerpoint/2010/main" val="3529622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BB6158-3F85-53E5-5F0A-9478C31AB196}"/>
              </a:ext>
            </a:extLst>
          </p:cNvPr>
          <p:cNvPicPr>
            <a:picLocks noChangeAspect="1"/>
          </p:cNvPicPr>
          <p:nvPr/>
        </p:nvPicPr>
        <p:blipFill>
          <a:blip r:embed="rId2"/>
          <a:stretch>
            <a:fillRect/>
          </a:stretch>
        </p:blipFill>
        <p:spPr>
          <a:xfrm>
            <a:off x="295275" y="504825"/>
            <a:ext cx="7620000" cy="5334000"/>
          </a:xfrm>
          <a:prstGeom prst="rect">
            <a:avLst/>
          </a:prstGeom>
        </p:spPr>
      </p:pic>
      <p:pic>
        <p:nvPicPr>
          <p:cNvPr id="4" name="Picture 3">
            <a:extLst>
              <a:ext uri="{FF2B5EF4-FFF2-40B4-BE49-F238E27FC236}">
                <a16:creationId xmlns:a16="http://schemas.microsoft.com/office/drawing/2014/main" id="{166226C1-D4C1-6AF3-7901-A99B4779AB83}"/>
              </a:ext>
            </a:extLst>
          </p:cNvPr>
          <p:cNvPicPr>
            <a:picLocks noChangeAspect="1"/>
          </p:cNvPicPr>
          <p:nvPr/>
        </p:nvPicPr>
        <p:blipFill>
          <a:blip r:embed="rId3"/>
          <a:stretch>
            <a:fillRect/>
          </a:stretch>
        </p:blipFill>
        <p:spPr>
          <a:xfrm>
            <a:off x="8086725" y="3429000"/>
            <a:ext cx="3810000" cy="2857500"/>
          </a:xfrm>
          <a:prstGeom prst="rect">
            <a:avLst/>
          </a:prstGeom>
        </p:spPr>
      </p:pic>
    </p:spTree>
    <p:extLst>
      <p:ext uri="{BB962C8B-B14F-4D97-AF65-F5344CB8AC3E}">
        <p14:creationId xmlns:p14="http://schemas.microsoft.com/office/powerpoint/2010/main" val="766526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6F99B2-68AA-3132-94EF-0790331F6BA6}"/>
              </a:ext>
            </a:extLst>
          </p:cNvPr>
          <p:cNvPicPr>
            <a:picLocks noChangeAspect="1"/>
          </p:cNvPicPr>
          <p:nvPr/>
        </p:nvPicPr>
        <p:blipFill>
          <a:blip r:embed="rId2"/>
          <a:stretch>
            <a:fillRect/>
          </a:stretch>
        </p:blipFill>
        <p:spPr>
          <a:xfrm>
            <a:off x="846992" y="1185576"/>
            <a:ext cx="5249008" cy="4105848"/>
          </a:xfrm>
          <a:prstGeom prst="rect">
            <a:avLst/>
          </a:prstGeom>
        </p:spPr>
      </p:pic>
      <p:pic>
        <p:nvPicPr>
          <p:cNvPr id="4" name="Picture 3">
            <a:extLst>
              <a:ext uri="{FF2B5EF4-FFF2-40B4-BE49-F238E27FC236}">
                <a16:creationId xmlns:a16="http://schemas.microsoft.com/office/drawing/2014/main" id="{AE15257B-4145-D978-5027-1DA60C13F223}"/>
              </a:ext>
            </a:extLst>
          </p:cNvPr>
          <p:cNvPicPr>
            <a:picLocks noChangeAspect="1"/>
          </p:cNvPicPr>
          <p:nvPr/>
        </p:nvPicPr>
        <p:blipFill>
          <a:blip r:embed="rId3"/>
          <a:stretch>
            <a:fillRect/>
          </a:stretch>
        </p:blipFill>
        <p:spPr>
          <a:xfrm>
            <a:off x="6400800" y="1185576"/>
            <a:ext cx="4114800" cy="4114800"/>
          </a:xfrm>
          <a:prstGeom prst="rect">
            <a:avLst/>
          </a:prstGeom>
        </p:spPr>
      </p:pic>
    </p:spTree>
    <p:extLst>
      <p:ext uri="{BB962C8B-B14F-4D97-AF65-F5344CB8AC3E}">
        <p14:creationId xmlns:p14="http://schemas.microsoft.com/office/powerpoint/2010/main" val="1471661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74B072-C024-F7EA-6458-1365ACCB6DC2}"/>
              </a:ext>
            </a:extLst>
          </p:cNvPr>
          <p:cNvPicPr>
            <a:picLocks noChangeAspect="1"/>
          </p:cNvPicPr>
          <p:nvPr/>
        </p:nvPicPr>
        <p:blipFill>
          <a:blip r:embed="rId2"/>
          <a:stretch>
            <a:fillRect/>
          </a:stretch>
        </p:blipFill>
        <p:spPr>
          <a:xfrm>
            <a:off x="937492" y="1309391"/>
            <a:ext cx="10317015" cy="4239217"/>
          </a:xfrm>
          <a:prstGeom prst="rect">
            <a:avLst/>
          </a:prstGeom>
        </p:spPr>
      </p:pic>
    </p:spTree>
    <p:extLst>
      <p:ext uri="{BB962C8B-B14F-4D97-AF65-F5344CB8AC3E}">
        <p14:creationId xmlns:p14="http://schemas.microsoft.com/office/powerpoint/2010/main" val="2836301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4C3331-C270-33B6-B222-240CBDF8B25A}"/>
              </a:ext>
            </a:extLst>
          </p:cNvPr>
          <p:cNvPicPr>
            <a:picLocks noChangeAspect="1"/>
          </p:cNvPicPr>
          <p:nvPr/>
        </p:nvPicPr>
        <p:blipFill>
          <a:blip r:embed="rId2"/>
          <a:stretch>
            <a:fillRect/>
          </a:stretch>
        </p:blipFill>
        <p:spPr>
          <a:xfrm>
            <a:off x="985124" y="209100"/>
            <a:ext cx="10221751" cy="6439799"/>
          </a:xfrm>
          <a:prstGeom prst="rect">
            <a:avLst/>
          </a:prstGeom>
        </p:spPr>
      </p:pic>
    </p:spTree>
    <p:extLst>
      <p:ext uri="{BB962C8B-B14F-4D97-AF65-F5344CB8AC3E}">
        <p14:creationId xmlns:p14="http://schemas.microsoft.com/office/powerpoint/2010/main" val="3353790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18ABCE-2A30-09AF-9A48-D4231B473021}"/>
              </a:ext>
            </a:extLst>
          </p:cNvPr>
          <p:cNvPicPr>
            <a:picLocks noChangeAspect="1"/>
          </p:cNvPicPr>
          <p:nvPr/>
        </p:nvPicPr>
        <p:blipFill>
          <a:blip r:embed="rId2"/>
          <a:stretch>
            <a:fillRect/>
          </a:stretch>
        </p:blipFill>
        <p:spPr>
          <a:xfrm>
            <a:off x="894624" y="223390"/>
            <a:ext cx="10402752" cy="6411220"/>
          </a:xfrm>
          <a:prstGeom prst="rect">
            <a:avLst/>
          </a:prstGeom>
        </p:spPr>
      </p:pic>
    </p:spTree>
    <p:extLst>
      <p:ext uri="{BB962C8B-B14F-4D97-AF65-F5344CB8AC3E}">
        <p14:creationId xmlns:p14="http://schemas.microsoft.com/office/powerpoint/2010/main" val="21166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S">
            <a:extLst>
              <a:ext uri="{FF2B5EF4-FFF2-40B4-BE49-F238E27FC236}">
                <a16:creationId xmlns:a16="http://schemas.microsoft.com/office/drawing/2014/main" id="{0E297FE2-5A36-0B57-00F4-72CE7A7068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555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aw Crusher Working Principle - 911Metallurgist">
            <a:extLst>
              <a:ext uri="{FF2B5EF4-FFF2-40B4-BE49-F238E27FC236}">
                <a16:creationId xmlns:a16="http://schemas.microsoft.com/office/drawing/2014/main" id="{0345E1E8-7140-1FCC-146A-7D51E51E98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63" y="461963"/>
            <a:ext cx="7686675" cy="25812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33C5967-512F-0480-F148-08342FF40700}"/>
              </a:ext>
            </a:extLst>
          </p:cNvPr>
          <p:cNvPicPr>
            <a:picLocks noChangeAspect="1"/>
          </p:cNvPicPr>
          <p:nvPr/>
        </p:nvPicPr>
        <p:blipFill>
          <a:blip r:embed="rId3"/>
          <a:srcRect b="57752"/>
          <a:stretch>
            <a:fillRect/>
          </a:stretch>
        </p:blipFill>
        <p:spPr>
          <a:xfrm>
            <a:off x="942975" y="3429000"/>
            <a:ext cx="7291850" cy="2695575"/>
          </a:xfrm>
          <a:prstGeom prst="rect">
            <a:avLst/>
          </a:prstGeom>
        </p:spPr>
      </p:pic>
    </p:spTree>
    <p:extLst>
      <p:ext uri="{BB962C8B-B14F-4D97-AF65-F5344CB8AC3E}">
        <p14:creationId xmlns:p14="http://schemas.microsoft.com/office/powerpoint/2010/main" val="1846842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FA3017-4B30-1D86-060E-305702F0C27E}"/>
              </a:ext>
            </a:extLst>
          </p:cNvPr>
          <p:cNvPicPr>
            <a:picLocks noChangeAspect="1"/>
          </p:cNvPicPr>
          <p:nvPr/>
        </p:nvPicPr>
        <p:blipFill>
          <a:blip r:embed="rId2"/>
          <a:stretch>
            <a:fillRect/>
          </a:stretch>
        </p:blipFill>
        <p:spPr>
          <a:xfrm>
            <a:off x="866775" y="1552575"/>
            <a:ext cx="2857500" cy="4324350"/>
          </a:xfrm>
          <a:prstGeom prst="rect">
            <a:avLst/>
          </a:prstGeom>
        </p:spPr>
      </p:pic>
      <p:pic>
        <p:nvPicPr>
          <p:cNvPr id="3" name="Picture 2">
            <a:extLst>
              <a:ext uri="{FF2B5EF4-FFF2-40B4-BE49-F238E27FC236}">
                <a16:creationId xmlns:a16="http://schemas.microsoft.com/office/drawing/2014/main" id="{ACE6457B-0770-FA51-746C-9D7322D0D7BC}"/>
              </a:ext>
            </a:extLst>
          </p:cNvPr>
          <p:cNvPicPr>
            <a:picLocks noChangeAspect="1"/>
          </p:cNvPicPr>
          <p:nvPr/>
        </p:nvPicPr>
        <p:blipFill>
          <a:blip r:embed="rId3"/>
          <a:stretch>
            <a:fillRect/>
          </a:stretch>
        </p:blipFill>
        <p:spPr>
          <a:xfrm>
            <a:off x="4238627" y="214312"/>
            <a:ext cx="3333750" cy="6429375"/>
          </a:xfrm>
          <a:prstGeom prst="rect">
            <a:avLst/>
          </a:prstGeom>
        </p:spPr>
      </p:pic>
      <p:pic>
        <p:nvPicPr>
          <p:cNvPr id="3074" name="Picture 2" descr="Glacial Rock Dust | Frankia Fertilizers">
            <a:extLst>
              <a:ext uri="{FF2B5EF4-FFF2-40B4-BE49-F238E27FC236}">
                <a16:creationId xmlns:a16="http://schemas.microsoft.com/office/drawing/2014/main" id="{2006009A-F8D6-1919-B98F-0B50819DF8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0500" y="2967037"/>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7300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1BBF4F-E459-AB39-1FED-A771D5D28A32}"/>
              </a:ext>
            </a:extLst>
          </p:cNvPr>
          <p:cNvPicPr>
            <a:picLocks noChangeAspect="1"/>
          </p:cNvPicPr>
          <p:nvPr/>
        </p:nvPicPr>
        <p:blipFill>
          <a:blip r:embed="rId2"/>
          <a:stretch>
            <a:fillRect/>
          </a:stretch>
        </p:blipFill>
        <p:spPr>
          <a:xfrm>
            <a:off x="889861" y="56679"/>
            <a:ext cx="10412278" cy="6744641"/>
          </a:xfrm>
          <a:prstGeom prst="rect">
            <a:avLst/>
          </a:prstGeom>
        </p:spPr>
      </p:pic>
    </p:spTree>
    <p:extLst>
      <p:ext uri="{BB962C8B-B14F-4D97-AF65-F5344CB8AC3E}">
        <p14:creationId xmlns:p14="http://schemas.microsoft.com/office/powerpoint/2010/main" val="2743125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2383EB-4885-3217-22EC-7120935205F9}"/>
              </a:ext>
            </a:extLst>
          </p:cNvPr>
          <p:cNvPicPr>
            <a:picLocks noChangeAspect="1"/>
          </p:cNvPicPr>
          <p:nvPr/>
        </p:nvPicPr>
        <p:blipFill>
          <a:blip r:embed="rId2"/>
          <a:stretch>
            <a:fillRect/>
          </a:stretch>
        </p:blipFill>
        <p:spPr>
          <a:xfrm>
            <a:off x="908913" y="199574"/>
            <a:ext cx="10374173" cy="6458851"/>
          </a:xfrm>
          <a:prstGeom prst="rect">
            <a:avLst/>
          </a:prstGeom>
        </p:spPr>
      </p:pic>
    </p:spTree>
    <p:extLst>
      <p:ext uri="{BB962C8B-B14F-4D97-AF65-F5344CB8AC3E}">
        <p14:creationId xmlns:p14="http://schemas.microsoft.com/office/powerpoint/2010/main" val="91857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18F40E-2917-4DF0-E8EB-D3556B5B469F}"/>
              </a:ext>
            </a:extLst>
          </p:cNvPr>
          <p:cNvSpPr txBox="1"/>
          <p:nvPr/>
        </p:nvSpPr>
        <p:spPr>
          <a:xfrm>
            <a:off x="896112" y="1028343"/>
            <a:ext cx="8046720" cy="5632311"/>
          </a:xfrm>
          <a:prstGeom prst="rect">
            <a:avLst/>
          </a:prstGeom>
          <a:noFill/>
        </p:spPr>
        <p:txBody>
          <a:bodyPr wrap="square">
            <a:spAutoFit/>
          </a:bodyPr>
          <a:lstStyle/>
          <a:p>
            <a:endParaRPr lang="en-ZA" dirty="0"/>
          </a:p>
          <a:p>
            <a:r>
              <a:rPr lang="en-ZA" dirty="0"/>
              <a:t>While sampling protocols ensure representativeness and reliability at the field stage, QA/QC practices safeguard data integrity from sampling through to analysis and interpretation. </a:t>
            </a:r>
          </a:p>
          <a:p>
            <a:endParaRPr lang="en-ZA" dirty="0"/>
          </a:p>
          <a:p>
            <a:r>
              <a:rPr lang="en-ZA" dirty="0"/>
              <a:t>Together, they provide confidence that results are both accurate and reproducible.</a:t>
            </a:r>
          </a:p>
          <a:p>
            <a:pPr marL="342900" indent="-342900">
              <a:buAutoNum type="arabicPeriod"/>
            </a:pPr>
            <a:endParaRPr lang="en-ZA" dirty="0"/>
          </a:p>
          <a:p>
            <a:pPr marL="342900" indent="-342900">
              <a:buAutoNum type="arabicPeriod"/>
            </a:pPr>
            <a:endParaRPr lang="en-ZA" dirty="0"/>
          </a:p>
          <a:p>
            <a:r>
              <a:rPr lang="en-ZA" dirty="0"/>
              <a:t>Distinction Between QA and QC</a:t>
            </a:r>
          </a:p>
          <a:p>
            <a:pPr marL="342900" indent="-342900">
              <a:buAutoNum type="arabicPeriod"/>
            </a:pPr>
            <a:endParaRPr lang="en-ZA" dirty="0"/>
          </a:p>
          <a:p>
            <a:r>
              <a:rPr lang="en-ZA" dirty="0"/>
              <a:t>Quality Assurance (QA)QA refers to the systematic framework of policies, procedures, and documentation that governs how sampling and analysis are conducted. It focuses on preventing errors by defining standards and ensuring that all processes follow recognised guidelines.</a:t>
            </a:r>
          </a:p>
          <a:p>
            <a:endParaRPr lang="en-ZA" dirty="0"/>
          </a:p>
          <a:p>
            <a:r>
              <a:rPr lang="en-ZA" dirty="0"/>
              <a:t>Quality Control (QC)QC involves the practical checks and measurements used to detect and correct errors during analysis. It is implemented throughout laboratory and field operations to verify that results remain within acceptable limits.</a:t>
            </a:r>
          </a:p>
        </p:txBody>
      </p:sp>
      <p:sp>
        <p:nvSpPr>
          <p:cNvPr id="5" name="TextBox 4">
            <a:extLst>
              <a:ext uri="{FF2B5EF4-FFF2-40B4-BE49-F238E27FC236}">
                <a16:creationId xmlns:a16="http://schemas.microsoft.com/office/drawing/2014/main" id="{458A7C53-29E7-6541-347E-7AFCF42A1B90}"/>
              </a:ext>
            </a:extLst>
          </p:cNvPr>
          <p:cNvSpPr txBox="1"/>
          <p:nvPr/>
        </p:nvSpPr>
        <p:spPr>
          <a:xfrm>
            <a:off x="896112" y="474345"/>
            <a:ext cx="8942832" cy="523220"/>
          </a:xfrm>
          <a:prstGeom prst="rect">
            <a:avLst/>
          </a:prstGeom>
          <a:noFill/>
        </p:spPr>
        <p:txBody>
          <a:bodyPr wrap="square">
            <a:spAutoFit/>
          </a:bodyPr>
          <a:lstStyle/>
          <a:p>
            <a:r>
              <a:rPr lang="en-ZA" sz="2800" dirty="0"/>
              <a:t>Quality Control (QC) and Quality Assurance (QA) </a:t>
            </a:r>
          </a:p>
        </p:txBody>
      </p:sp>
    </p:spTree>
    <p:extLst>
      <p:ext uri="{BB962C8B-B14F-4D97-AF65-F5344CB8AC3E}">
        <p14:creationId xmlns:p14="http://schemas.microsoft.com/office/powerpoint/2010/main" val="1354536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43CB29-9BEE-4295-C0FE-228B0A1A5500}"/>
              </a:ext>
            </a:extLst>
          </p:cNvPr>
          <p:cNvSpPr txBox="1"/>
          <p:nvPr/>
        </p:nvSpPr>
        <p:spPr>
          <a:xfrm>
            <a:off x="768096" y="667941"/>
            <a:ext cx="8458200" cy="5078313"/>
          </a:xfrm>
          <a:prstGeom prst="rect">
            <a:avLst/>
          </a:prstGeom>
          <a:noFill/>
        </p:spPr>
        <p:txBody>
          <a:bodyPr wrap="square">
            <a:spAutoFit/>
          </a:bodyPr>
          <a:lstStyle/>
          <a:p>
            <a:pPr marL="285750" indent="-285750">
              <a:buFont typeface="Arial" panose="020B0604020202020204" pitchFamily="34" charset="0"/>
              <a:buChar char="•"/>
            </a:pPr>
            <a:r>
              <a:rPr lang="en-ZA" dirty="0"/>
              <a:t>Quality Assurance encompasses:</a:t>
            </a:r>
          </a:p>
          <a:p>
            <a:pPr marL="285750" indent="-285750">
              <a:buFont typeface="Arial" panose="020B0604020202020204" pitchFamily="34" charset="0"/>
              <a:buChar char="•"/>
            </a:pPr>
            <a:endParaRPr lang="en-ZA" dirty="0"/>
          </a:p>
          <a:p>
            <a:pPr marL="285750" indent="-285750">
              <a:buFont typeface="Arial" panose="020B0604020202020204" pitchFamily="34" charset="0"/>
              <a:buChar char="•"/>
            </a:pPr>
            <a:endParaRPr lang="en-ZA" dirty="0"/>
          </a:p>
          <a:p>
            <a:pPr marL="285750" indent="-285750">
              <a:buFont typeface="Arial" panose="020B0604020202020204" pitchFamily="34" charset="0"/>
              <a:buChar char="•"/>
            </a:pPr>
            <a:r>
              <a:rPr lang="en-ZA" b="1" dirty="0"/>
              <a:t>Standard Operating Procedures (SOPs): </a:t>
            </a:r>
            <a:r>
              <a:rPr lang="en-ZA" dirty="0"/>
              <a:t>Clearly defined sampling, handling, and analytical methods that ensure consistency between operators and laboratories.</a:t>
            </a:r>
          </a:p>
          <a:p>
            <a:pPr marL="285750" indent="-285750">
              <a:buFont typeface="Arial" panose="020B0604020202020204" pitchFamily="34" charset="0"/>
              <a:buChar char="•"/>
            </a:pPr>
            <a:endParaRPr lang="en-ZA" dirty="0"/>
          </a:p>
          <a:p>
            <a:pPr marL="285750" indent="-285750">
              <a:buFont typeface="Arial" panose="020B0604020202020204" pitchFamily="34" charset="0"/>
              <a:buChar char="•"/>
            </a:pPr>
            <a:r>
              <a:rPr lang="en-ZA" b="1" dirty="0"/>
              <a:t>Training and Competency: </a:t>
            </a:r>
            <a:r>
              <a:rPr lang="en-ZA" dirty="0"/>
              <a:t>Personnel should be trained and regularly assessed to maintain high standards of performance.</a:t>
            </a:r>
          </a:p>
          <a:p>
            <a:pPr marL="285750" indent="-285750">
              <a:buFont typeface="Arial" panose="020B0604020202020204" pitchFamily="34" charset="0"/>
              <a:buChar char="•"/>
            </a:pPr>
            <a:endParaRPr lang="en-ZA" dirty="0"/>
          </a:p>
          <a:p>
            <a:pPr marL="285750" indent="-285750">
              <a:buFont typeface="Arial" panose="020B0604020202020204" pitchFamily="34" charset="0"/>
              <a:buChar char="•"/>
            </a:pPr>
            <a:r>
              <a:rPr lang="en-ZA" b="1" dirty="0"/>
              <a:t>Documentation and Traceability: </a:t>
            </a:r>
            <a:r>
              <a:rPr lang="en-ZA" dirty="0"/>
              <a:t>All steps—from sample collection to data reporting—must be fully documented to enable auditability.</a:t>
            </a:r>
          </a:p>
          <a:p>
            <a:pPr marL="285750" indent="-285750">
              <a:buFont typeface="Arial" panose="020B0604020202020204" pitchFamily="34" charset="0"/>
              <a:buChar char="•"/>
            </a:pPr>
            <a:endParaRPr lang="en-ZA" dirty="0"/>
          </a:p>
          <a:p>
            <a:pPr marL="285750" indent="-285750">
              <a:buFont typeface="Arial" panose="020B0604020202020204" pitchFamily="34" charset="0"/>
              <a:buChar char="•"/>
            </a:pPr>
            <a:r>
              <a:rPr lang="en-ZA" b="1" dirty="0"/>
              <a:t>Instrument Calibration and Maintenance: </a:t>
            </a:r>
            <a:r>
              <a:rPr lang="en-ZA" dirty="0"/>
              <a:t>Regular calibration against certified standards guarantees analytical reliability.</a:t>
            </a:r>
          </a:p>
          <a:p>
            <a:pPr marL="285750" indent="-285750">
              <a:buFont typeface="Arial" panose="020B0604020202020204" pitchFamily="34" charset="0"/>
              <a:buChar char="•"/>
            </a:pPr>
            <a:endParaRPr lang="en-ZA" dirty="0"/>
          </a:p>
          <a:p>
            <a:pPr marL="285750" indent="-285750">
              <a:buFont typeface="Arial" panose="020B0604020202020204" pitchFamily="34" charset="0"/>
              <a:buChar char="•"/>
            </a:pPr>
            <a:r>
              <a:rPr lang="en-ZA" b="1" dirty="0"/>
              <a:t>Inter-laboratory Comparisons: </a:t>
            </a:r>
            <a:r>
              <a:rPr lang="en-ZA" dirty="0"/>
              <a:t>Participation in proficiency testing or round-robin exercises ensures that results are comparable across laboratories.</a:t>
            </a:r>
          </a:p>
        </p:txBody>
      </p:sp>
    </p:spTree>
    <p:extLst>
      <p:ext uri="{BB962C8B-B14F-4D97-AF65-F5344CB8AC3E}">
        <p14:creationId xmlns:p14="http://schemas.microsoft.com/office/powerpoint/2010/main" val="2770609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04C434-1AA2-3C13-7438-B8F058BC8165}"/>
              </a:ext>
            </a:extLst>
          </p:cNvPr>
          <p:cNvSpPr txBox="1"/>
          <p:nvPr/>
        </p:nvSpPr>
        <p:spPr>
          <a:xfrm>
            <a:off x="1062990" y="477256"/>
            <a:ext cx="9324594" cy="5078313"/>
          </a:xfrm>
          <a:prstGeom prst="rect">
            <a:avLst/>
          </a:prstGeom>
          <a:noFill/>
        </p:spPr>
        <p:txBody>
          <a:bodyPr wrap="square">
            <a:spAutoFit/>
          </a:bodyPr>
          <a:lstStyle/>
          <a:p>
            <a:r>
              <a:rPr lang="en-ZA" dirty="0"/>
              <a:t>4. QC in Sampling and Analysis</a:t>
            </a:r>
          </a:p>
          <a:p>
            <a:endParaRPr lang="en-ZA" dirty="0"/>
          </a:p>
          <a:p>
            <a:r>
              <a:rPr lang="en-ZA" dirty="0"/>
              <a:t>Quality Control activities are applied at each analytical stage to verify data reliability. These typically include:</a:t>
            </a:r>
          </a:p>
          <a:p>
            <a:endParaRPr lang="en-ZA" dirty="0"/>
          </a:p>
          <a:p>
            <a:endParaRPr lang="en-ZA" dirty="0"/>
          </a:p>
          <a:p>
            <a:r>
              <a:rPr lang="en-ZA" dirty="0">
                <a:highlight>
                  <a:srgbClr val="FFFF00"/>
                </a:highlight>
              </a:rPr>
              <a:t>Field Duplicates: Parallel samples collected to test the reproducibility of sampling.</a:t>
            </a:r>
          </a:p>
          <a:p>
            <a:endParaRPr lang="en-ZA" dirty="0">
              <a:highlight>
                <a:srgbClr val="FFFF00"/>
              </a:highlight>
            </a:endParaRPr>
          </a:p>
          <a:p>
            <a:r>
              <a:rPr lang="en-ZA" dirty="0">
                <a:highlight>
                  <a:srgbClr val="FFFF00"/>
                </a:highlight>
              </a:rPr>
              <a:t>Blanks: Used to monitor contamination during preparation and analysis.</a:t>
            </a:r>
          </a:p>
          <a:p>
            <a:endParaRPr lang="en-ZA" dirty="0">
              <a:highlight>
                <a:srgbClr val="FFFF00"/>
              </a:highlight>
            </a:endParaRPr>
          </a:p>
          <a:p>
            <a:r>
              <a:rPr lang="en-ZA" dirty="0">
                <a:highlight>
                  <a:srgbClr val="FFFF00"/>
                </a:highlight>
              </a:rPr>
              <a:t>Certified Reference Materials (CRMs): </a:t>
            </a:r>
          </a:p>
          <a:p>
            <a:endParaRPr lang="en-ZA" dirty="0"/>
          </a:p>
          <a:p>
            <a:r>
              <a:rPr lang="en-ZA" dirty="0"/>
              <a:t>Samples of known composition analysed alongside unknowns to assess accuracy.</a:t>
            </a:r>
          </a:p>
          <a:p>
            <a:endParaRPr lang="en-ZA" dirty="0"/>
          </a:p>
          <a:p>
            <a:pPr marL="285750" indent="-285750">
              <a:buFont typeface="Arial" panose="020B0604020202020204" pitchFamily="34" charset="0"/>
              <a:buChar char="•"/>
            </a:pPr>
            <a:r>
              <a:rPr lang="en-ZA" dirty="0">
                <a:highlight>
                  <a:srgbClr val="FFFF00"/>
                </a:highlight>
              </a:rPr>
              <a:t>Internal Standards: Added to correct for instrumental drift or matrix effects.</a:t>
            </a:r>
          </a:p>
          <a:p>
            <a:pPr marL="285750" indent="-285750">
              <a:buFont typeface="Arial" panose="020B0604020202020204" pitchFamily="34" charset="0"/>
              <a:buChar char="•"/>
            </a:pPr>
            <a:endParaRPr lang="en-ZA" dirty="0">
              <a:highlight>
                <a:srgbClr val="FFFF00"/>
              </a:highlight>
            </a:endParaRPr>
          </a:p>
          <a:p>
            <a:pPr marL="285750" indent="-285750">
              <a:buFont typeface="Arial" panose="020B0604020202020204" pitchFamily="34" charset="0"/>
              <a:buChar char="•"/>
            </a:pPr>
            <a:r>
              <a:rPr lang="en-ZA" dirty="0">
                <a:highlight>
                  <a:srgbClr val="FFFF00"/>
                </a:highlight>
              </a:rPr>
              <a:t>Replicates and Repeats: Reanalysis of samples to test analytical precision</a:t>
            </a:r>
            <a:r>
              <a:rPr lang="en-ZA" dirty="0"/>
              <a:t>.</a:t>
            </a:r>
          </a:p>
          <a:p>
            <a:endParaRPr lang="en-ZA" dirty="0"/>
          </a:p>
        </p:txBody>
      </p:sp>
    </p:spTree>
    <p:extLst>
      <p:ext uri="{BB962C8B-B14F-4D97-AF65-F5344CB8AC3E}">
        <p14:creationId xmlns:p14="http://schemas.microsoft.com/office/powerpoint/2010/main" val="1113761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2B44D4-DF1F-7E23-14DC-69ACCD7ADDE8}"/>
              </a:ext>
            </a:extLst>
          </p:cNvPr>
          <p:cNvPicPr>
            <a:picLocks noChangeAspect="1"/>
          </p:cNvPicPr>
          <p:nvPr/>
        </p:nvPicPr>
        <p:blipFill>
          <a:blip r:embed="rId2"/>
          <a:stretch>
            <a:fillRect/>
          </a:stretch>
        </p:blipFill>
        <p:spPr>
          <a:xfrm>
            <a:off x="908913" y="118600"/>
            <a:ext cx="10374173" cy="6620799"/>
          </a:xfrm>
          <a:prstGeom prst="rect">
            <a:avLst/>
          </a:prstGeom>
        </p:spPr>
      </p:pic>
    </p:spTree>
    <p:extLst>
      <p:ext uri="{BB962C8B-B14F-4D97-AF65-F5344CB8AC3E}">
        <p14:creationId xmlns:p14="http://schemas.microsoft.com/office/powerpoint/2010/main" val="10805914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TotalTime>
  <Words>412</Words>
  <Application>Microsoft Office PowerPoint</Application>
  <PresentationFormat>Widescreen</PresentationFormat>
  <Paragraphs>45</Paragraphs>
  <Slides>17</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Aptos Display</vt:lpstr>
      <vt:lpstr>Arial</vt:lpstr>
      <vt:lpstr>Courier New</vt:lpstr>
      <vt:lpstr>Office Theme</vt:lpstr>
      <vt:lpstr>Sampling Protocols</vt:lpstr>
      <vt:lpstr>1. 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Stellenbosch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Lana, CDC, Prof [lana@sun.ac.za]</dc:creator>
  <cp:lastModifiedBy>Lana, CDC, Prof [lana@sun.ac.za]</cp:lastModifiedBy>
  <cp:revision>3</cp:revision>
  <dcterms:created xsi:type="dcterms:W3CDTF">2025-10-08T06:52:10Z</dcterms:created>
  <dcterms:modified xsi:type="dcterms:W3CDTF">2025-10-08T07:29:23Z</dcterms:modified>
</cp:coreProperties>
</file>