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1" r:id="rId6"/>
    <p:sldId id="262" r:id="rId7"/>
    <p:sldId id="263" r:id="rId8"/>
    <p:sldId id="260" r:id="rId9"/>
    <p:sldId id="265" r:id="rId10"/>
    <p:sldId id="264" r:id="rId11"/>
    <p:sldId id="266" r:id="rId12"/>
    <p:sldId id="268" r:id="rId13"/>
    <p:sldId id="269" r:id="rId14"/>
    <p:sldId id="270" r:id="rId15"/>
    <p:sldId id="267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889D-C7A3-734B-71C1-DCBFEB0D40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D382E7-D02F-6FB9-E856-353058543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B1200F-D0D9-30E8-C1C3-1702836D6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14F-765B-4A87-B522-00038CE2CF44}" type="datetimeFigureOut">
              <a:rPr lang="en-ZA" smtClean="0"/>
              <a:t>2025/12/02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C81BBE-A311-EF4E-4FC9-68DA893DC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5CF4D-C264-B298-0C50-7D1EC8AA7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17C9E-FDE4-4B6E-B262-C42FEAA2915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86846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36BC6-D5B9-5D9B-D54E-068F0F42F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FE8E3-E766-80C6-C3F2-72652EBF4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E1ACB9-1E37-50A4-B139-2A5E397AD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14F-765B-4A87-B522-00038CE2CF44}" type="datetimeFigureOut">
              <a:rPr lang="en-ZA" smtClean="0"/>
              <a:t>2025/12/02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A45534-6A08-A7E5-4E07-803F38472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E2D616-2F7D-44CA-7F7B-B529813D1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17C9E-FDE4-4B6E-B262-C42FEAA2915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56871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64058-B4E2-85C6-9692-A3FD6371B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D05F04-1B3C-9133-8993-CDD20D53FE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3FAAE-9F71-9CA2-0354-705AC6513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14F-765B-4A87-B522-00038CE2CF44}" type="datetimeFigureOut">
              <a:rPr lang="en-ZA" smtClean="0"/>
              <a:t>2025/12/02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D0291-45BA-05DF-F61F-3202A352F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6140A2-64CE-9229-4782-431BFBE61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17C9E-FDE4-4B6E-B262-C42FEAA2915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39372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77542-D242-C689-6F8C-2917E543B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4AEE6-196C-13C3-4FCF-B90DB7D65D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7B5564-60DB-5364-5801-CE11FFFCF4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CEB01A-549C-6795-94B8-133512D0D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14F-765B-4A87-B522-00038CE2CF44}" type="datetimeFigureOut">
              <a:rPr lang="en-ZA" smtClean="0"/>
              <a:t>2025/12/02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655CDF-5382-4D88-4163-8ABD679D3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53C702-D42D-24FA-1F14-AB20A41A5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17C9E-FDE4-4B6E-B262-C42FEAA2915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18334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7AE91-D650-F9DB-6EE4-DE66BF3DD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11FBDB-8B25-315A-CBEA-9AD682CDBE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4D90C1-E2C9-AE65-816F-3EF900DA4E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B3A8AB-1386-56FE-9F54-2A0B87731C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BB6C1D-D131-EADE-7759-9BAFB28AFE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13B16F-750D-91CE-5B6A-097983C63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14F-765B-4A87-B522-00038CE2CF44}" type="datetimeFigureOut">
              <a:rPr lang="en-ZA" smtClean="0"/>
              <a:t>2025/12/02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A04890-084D-6508-432C-41BE3B5E7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36FA16-14AF-80A2-5F36-343534887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17C9E-FDE4-4B6E-B262-C42FEAA2915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74485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8703D-1F6B-D889-9CB1-385349767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974FD2-5E94-C3CE-7F47-5B2922202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14F-765B-4A87-B522-00038CE2CF44}" type="datetimeFigureOut">
              <a:rPr lang="en-ZA" smtClean="0"/>
              <a:t>2025/12/02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FE4FB1-CB2E-D56C-A117-B1B60EE6C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8F60DA-20BD-1EED-862B-DAFE1D49D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17C9E-FDE4-4B6E-B262-C42FEAA2915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60482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D9DC24-0886-3375-507B-ECFA32F1D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14F-765B-4A87-B522-00038CE2CF44}" type="datetimeFigureOut">
              <a:rPr lang="en-ZA" smtClean="0"/>
              <a:t>2025/12/02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8868B7-0651-EEAE-D076-AAE3FEE02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FA7E2A-862E-3DBD-4C1A-D04432DDC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17C9E-FDE4-4B6E-B262-C42FEAA2915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43874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18FCB-FC82-1F32-80E6-E9A1853CC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35CCA5-D490-749B-2AD5-22E8220EC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18943B-7CC1-CF5A-7004-DB20830666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63E4D4-8049-EF97-0C2A-8EE525CA4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14F-765B-4A87-B522-00038CE2CF44}" type="datetimeFigureOut">
              <a:rPr lang="en-ZA" smtClean="0"/>
              <a:t>2025/12/02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C339F3-30EA-60EA-2145-F095DA13E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48237A-28E1-9DD2-094C-5FC24B7CE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17C9E-FDE4-4B6E-B262-C42FEAA2915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79623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822A6-8D7C-6517-7E98-58558FA93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DACCFB-FEE1-CE57-B049-81012F6E65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BC8B8F-99D5-F00B-6DFB-C6CF1E4956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F33E71-4347-E6B3-3291-9B6463A01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14F-765B-4A87-B522-00038CE2CF44}" type="datetimeFigureOut">
              <a:rPr lang="en-ZA" smtClean="0"/>
              <a:t>2025/12/02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444458-DC25-486B-1B4B-FCFD32F24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696278-8366-33D3-CC97-739C6507D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17C9E-FDE4-4B6E-B262-C42FEAA2915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90398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5A100-874C-A644-47A5-52C5D78F0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DCA260-B1DA-B8EB-EEC3-BD04995DD6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0ED983-E160-6BC5-DBD1-2663D4B12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14F-765B-4A87-B522-00038CE2CF44}" type="datetimeFigureOut">
              <a:rPr lang="en-ZA" smtClean="0"/>
              <a:t>2025/12/02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3018A-748A-A234-A45E-791F41AA2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D5358A-88F6-ABEB-6F4C-7D492D4C1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17C9E-FDE4-4B6E-B262-C42FEAA2915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26346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CCF803-B662-4ED5-0C7F-0DFB083858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73DEDD-4E5A-1126-705C-0E1D7F0693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36F6EE-02AD-7FAF-39EB-610E0D25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E14F-765B-4A87-B522-00038CE2CF44}" type="datetimeFigureOut">
              <a:rPr lang="en-ZA" smtClean="0"/>
              <a:t>2025/12/02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F524C-2B0B-A0C5-E111-8C788B42C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4209F-9D94-0AFB-461D-665B8DBB0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17C9E-FDE4-4B6E-B262-C42FEAA2915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03265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E6AB0B-7323-8DF9-7570-C72968F8B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322D32-7AD8-1EA9-E91B-29F8C9457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9BAFFF-BCDF-B1FB-D942-B1308820A7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67E14F-765B-4A87-B522-00038CE2CF44}" type="datetimeFigureOut">
              <a:rPr lang="en-ZA" smtClean="0"/>
              <a:t>2025/12/02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29EB5-37EA-20EF-6F0B-321AB5B7E0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3489B-2159-3CA9-7FC2-B5B5288366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317C9E-FDE4-4B6E-B262-C42FEAA2915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9700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021D7-0C3B-E834-24D0-672B737342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Dating Common Pb Minerals</a:t>
            </a:r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27816B-F3DC-716D-C79D-E20D5C93CD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Cris Lana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91185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Gold deposits of the Tapajo┬s and Alta Floresta Domains, Tapajo┬s±Parima  orogenic belt, Amazon Craton, Brazil">
            <a:extLst>
              <a:ext uri="{FF2B5EF4-FFF2-40B4-BE49-F238E27FC236}">
                <a16:creationId xmlns:a16="http://schemas.microsoft.com/office/drawing/2014/main" id="{1B549DBC-2FB0-056C-2829-A32C5FDF6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7"/>
          <a:stretch>
            <a:fillRect/>
          </a:stretch>
        </p:blipFill>
        <p:spPr bwMode="auto">
          <a:xfrm>
            <a:off x="4493436" y="243"/>
            <a:ext cx="769856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6451640" y="0"/>
                </a:lnTo>
                <a:lnTo>
                  <a:pt x="6451640" y="479"/>
                </a:lnTo>
                <a:lnTo>
                  <a:pt x="7698564" y="479"/>
                </a:lnTo>
                <a:lnTo>
                  <a:pt x="7698564" y="3346705"/>
                </a:lnTo>
                <a:lnTo>
                  <a:pt x="0" y="334670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Volcanism - Wikipedia">
            <a:extLst>
              <a:ext uri="{FF2B5EF4-FFF2-40B4-BE49-F238E27FC236}">
                <a16:creationId xmlns:a16="http://schemas.microsoft.com/office/drawing/2014/main" id="{6565154B-5C6A-1E06-69B4-27EB8B4F4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1" b="-3"/>
          <a:stretch>
            <a:fillRect/>
          </a:stretch>
        </p:blipFill>
        <p:spPr bwMode="auto">
          <a:xfrm>
            <a:off x="20" y="10"/>
            <a:ext cx="5859777" cy="3346695"/>
          </a:xfrm>
          <a:custGeom>
            <a:avLst/>
            <a:gdLst/>
            <a:ahLst/>
            <a:cxnLst/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27 Gold ideas | gold prospecting, gold mining, gold">
            <a:extLst>
              <a:ext uri="{FF2B5EF4-FFF2-40B4-BE49-F238E27FC236}">
                <a16:creationId xmlns:a16="http://schemas.microsoft.com/office/drawing/2014/main" id="{53F1C01C-951C-6410-FB87-86D2B6E9A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50" r="1" b="13767"/>
          <a:stretch>
            <a:fillRect/>
          </a:stretch>
        </p:blipFill>
        <p:spPr bwMode="auto">
          <a:xfrm>
            <a:off x="6350089" y="3511295"/>
            <a:ext cx="5841911" cy="3346705"/>
          </a:xfrm>
          <a:custGeom>
            <a:avLst/>
            <a:gdLst/>
            <a:ahLst/>
            <a:cxnLst/>
            <a:rect l="l" t="t" r="r" b="b"/>
            <a:pathLst>
              <a:path w="584191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5841911" y="0"/>
                </a:lnTo>
                <a:lnTo>
                  <a:pt x="5841911" y="3346705"/>
                </a:lnTo>
                <a:lnTo>
                  <a:pt x="0" y="334670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rästberget 1">
            <a:extLst>
              <a:ext uri="{FF2B5EF4-FFF2-40B4-BE49-F238E27FC236}">
                <a16:creationId xmlns:a16="http://schemas.microsoft.com/office/drawing/2014/main" id="{7FA7F687-EBA3-C7A9-9563-EA55EA0B0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1" r="-2" b="21239"/>
          <a:stretch>
            <a:fillRect/>
          </a:stretch>
        </p:blipFill>
        <p:spPr bwMode="auto">
          <a:xfrm>
            <a:off x="20" y="3511295"/>
            <a:ext cx="769854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0" y="0"/>
                </a:moveTo>
                <a:lnTo>
                  <a:pt x="7698564" y="0"/>
                </a:lnTo>
                <a:lnTo>
                  <a:pt x="6148601" y="3346705"/>
                </a:lnTo>
                <a:lnTo>
                  <a:pt x="6143024" y="3346705"/>
                </a:lnTo>
                <a:lnTo>
                  <a:pt x="5076796" y="3346705"/>
                </a:lnTo>
                <a:lnTo>
                  <a:pt x="1246924" y="3346705"/>
                </a:lnTo>
                <a:lnTo>
                  <a:pt x="1246924" y="3346226"/>
                </a:lnTo>
                <a:lnTo>
                  <a:pt x="0" y="334622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6221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5 The U-Pb system">
            <a:extLst>
              <a:ext uri="{FF2B5EF4-FFF2-40B4-BE49-F238E27FC236}">
                <a16:creationId xmlns:a16="http://schemas.microsoft.com/office/drawing/2014/main" id="{C0AC342C-1AC4-91FD-7BDD-C845D6054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" r="9301" b="2"/>
          <a:stretch>
            <a:fillRect/>
          </a:stretch>
        </p:blipFill>
        <p:spPr bwMode="auto">
          <a:xfrm>
            <a:off x="194948" y="173518"/>
            <a:ext cx="7803277" cy="6512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athodoluminescence images of zircon grains separated from lower... |  Download Scientific Diagram">
            <a:extLst>
              <a:ext uri="{FF2B5EF4-FFF2-40B4-BE49-F238E27FC236}">
                <a16:creationId xmlns:a16="http://schemas.microsoft.com/office/drawing/2014/main" id="{AFC46161-80C3-B672-F2F7-0A3E98119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14" b="1"/>
          <a:stretch>
            <a:fillRect/>
          </a:stretch>
        </p:blipFill>
        <p:spPr bwMode="auto">
          <a:xfrm>
            <a:off x="8185614" y="169917"/>
            <a:ext cx="3807644" cy="651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8102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Geochemistry and mineralogy of hydrothermal carbonate veins. (a) Scan... |  Download Scientific Diagram">
            <a:extLst>
              <a:ext uri="{FF2B5EF4-FFF2-40B4-BE49-F238E27FC236}">
                <a16:creationId xmlns:a16="http://schemas.microsoft.com/office/drawing/2014/main" id="{D2AFFDEE-368F-65D3-3631-0CEA0DDF50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3642"/>
          <a:stretch>
            <a:fillRect/>
          </a:stretch>
        </p:blipFill>
        <p:spPr bwMode="auto">
          <a:xfrm>
            <a:off x="5622233" y="10"/>
            <a:ext cx="6569769" cy="3750724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il and Gas Exploration Hotspots in Asia Pacific: Data-driven Opportunities  in Malaysia, Indonesia, and India">
            <a:extLst>
              <a:ext uri="{FF2B5EF4-FFF2-40B4-BE49-F238E27FC236}">
                <a16:creationId xmlns:a16="http://schemas.microsoft.com/office/drawing/2014/main" id="{A71BBC02-1CAA-3281-C9BA-B34B9103F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56"/>
          <a:stretch>
            <a:fillRect/>
          </a:stretch>
        </p:blipFill>
        <p:spPr bwMode="auto">
          <a:xfrm>
            <a:off x="4182011" y="3887894"/>
            <a:ext cx="8009991" cy="2970106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Comprehensive experimental study of multivariable oil–brine–rock  interactions: impact of brine–rock chemistry and crude oil polarity on  enhanced oil recovery in carbonate reservoirs | Scientific Reports">
            <a:extLst>
              <a:ext uri="{FF2B5EF4-FFF2-40B4-BE49-F238E27FC236}">
                <a16:creationId xmlns:a16="http://schemas.microsoft.com/office/drawing/2014/main" id="{98FC243A-951C-16F1-955E-7282AE0EAE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" r="47930" b="1"/>
          <a:stretch>
            <a:fillRect/>
          </a:stretch>
        </p:blipFill>
        <p:spPr bwMode="auto">
          <a:xfrm>
            <a:off x="20" y="10"/>
            <a:ext cx="7503091" cy="6857990"/>
          </a:xfrm>
          <a:custGeom>
            <a:avLst/>
            <a:gdLst/>
            <a:ahLst/>
            <a:cxnLst/>
            <a:rect l="l" t="t" r="r" b="b"/>
            <a:pathLst>
              <a:path w="7503111" h="6858000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4041567" y="6852993"/>
                </a:lnTo>
                <a:lnTo>
                  <a:pt x="7503111" y="6852993"/>
                </a:lnTo>
                <a:lnTo>
                  <a:pt x="7503111" y="6852994"/>
                </a:lnTo>
                <a:lnTo>
                  <a:pt x="1647632" y="6852994"/>
                </a:lnTo>
                <a:lnTo>
                  <a:pt x="1647632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5089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Paleontology - National Cave and Karst Research Institute">
            <a:extLst>
              <a:ext uri="{FF2B5EF4-FFF2-40B4-BE49-F238E27FC236}">
                <a16:creationId xmlns:a16="http://schemas.microsoft.com/office/drawing/2014/main" id="{62454603-0918-8529-3BCF-54F243E7B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50" r="-3" b="1569"/>
          <a:stretch>
            <a:fillRect/>
          </a:stretch>
        </p:blipFill>
        <p:spPr bwMode="auto">
          <a:xfrm>
            <a:off x="5162052" y="3272588"/>
            <a:ext cx="6105382" cy="3585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World Heritage-listed Naracoorte Caves 500,000 years older than previously  thought, research reveals - ABC News">
            <a:extLst>
              <a:ext uri="{FF2B5EF4-FFF2-40B4-BE49-F238E27FC236}">
                <a16:creationId xmlns:a16="http://schemas.microsoft.com/office/drawing/2014/main" id="{F30AEB34-A52A-EE41-0090-9849F185A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4876"/>
          <a:stretch>
            <a:fillRect/>
          </a:stretch>
        </p:blipFill>
        <p:spPr bwMode="auto"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2022-06 - Famous Sterkfontein Caves deposit 1 million years older than  previously thought - Wits University">
            <a:extLst>
              <a:ext uri="{FF2B5EF4-FFF2-40B4-BE49-F238E27FC236}">
                <a16:creationId xmlns:a16="http://schemas.microsoft.com/office/drawing/2014/main" id="{947A3FE3-E76B-4021-5B5B-8121104620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3" r="19144" b="2"/>
          <a:stretch>
            <a:fillRect/>
          </a:stretch>
        </p:blipFill>
        <p:spPr bwMode="auto">
          <a:xfrm>
            <a:off x="7458302" y="-22547"/>
            <a:ext cx="3809132" cy="3139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9" name="Rectangle 5138">
            <a:extLst>
              <a:ext uri="{FF2B5EF4-FFF2-40B4-BE49-F238E27FC236}">
                <a16:creationId xmlns:a16="http://schemas.microsoft.com/office/drawing/2014/main" id="{36A1CAC3-A129-43F8-8881-63D3E319A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69422"/>
            <a:ext cx="5001186" cy="2788578"/>
          </a:xfrm>
          <a:prstGeom prst="rect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8" name="Rectangle 5137">
            <a:extLst>
              <a:ext uri="{FF2B5EF4-FFF2-40B4-BE49-F238E27FC236}">
                <a16:creationId xmlns:a16="http://schemas.microsoft.com/office/drawing/2014/main" id="{B5CCE41C-FBFB-44B8-BE25-7F555613C1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083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9F9363-B26C-F542-7119-448A7C33A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600075"/>
            <a:ext cx="4876800" cy="1962150"/>
          </a:xfrm>
          <a:prstGeom prst="rect">
            <a:avLst/>
          </a:prstGeom>
        </p:spPr>
      </p:pic>
      <p:pic>
        <p:nvPicPr>
          <p:cNvPr id="6146" name="Picture 2" descr="What makes uranium-lead dating reliable for determining the age of rocks  and the Earth itself? - Quora">
            <a:extLst>
              <a:ext uri="{FF2B5EF4-FFF2-40B4-BE49-F238E27FC236}">
                <a16:creationId xmlns:a16="http://schemas.microsoft.com/office/drawing/2014/main" id="{BCA21EA6-2D09-E136-9C1F-E29B17DB3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3429000"/>
            <a:ext cx="4858068" cy="272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62E6B0-51A2-257B-A13F-B29EFCA84F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7582" y="3914774"/>
            <a:ext cx="3923112" cy="28293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8302A7-DBC4-05A9-966E-C59444B103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158" y="113884"/>
            <a:ext cx="4150536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931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81F955-74E3-81CB-0A99-7C15F8699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818" y="380574"/>
            <a:ext cx="9050013" cy="6096851"/>
          </a:xfrm>
          <a:prstGeom prst="rect">
            <a:avLst/>
          </a:prstGeom>
        </p:spPr>
      </p:pic>
      <p:pic>
        <p:nvPicPr>
          <p:cNvPr id="4" name="Picture 2" descr="5 The U-Pb system">
            <a:extLst>
              <a:ext uri="{FF2B5EF4-FFF2-40B4-BE49-F238E27FC236}">
                <a16:creationId xmlns:a16="http://schemas.microsoft.com/office/drawing/2014/main" id="{09AAB39B-F8A3-1ABB-0577-F8F2A0B49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" r="9301" b="2"/>
          <a:stretch>
            <a:fillRect/>
          </a:stretch>
        </p:blipFill>
        <p:spPr bwMode="auto">
          <a:xfrm>
            <a:off x="299723" y="4591050"/>
            <a:ext cx="2567465" cy="2142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E23B23-F58F-A86D-2BEF-56B63EA4AB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375" y="1190625"/>
            <a:ext cx="34090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483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In situ U-Pb Dating of Calcite from the South China Antimony Metallogenic  Belt - ScienceDirect">
            <a:extLst>
              <a:ext uri="{FF2B5EF4-FFF2-40B4-BE49-F238E27FC236}">
                <a16:creationId xmlns:a16="http://schemas.microsoft.com/office/drawing/2014/main" id="{F2C636C8-ACFC-68A3-821F-4871135A4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212" y="385763"/>
            <a:ext cx="4224337" cy="422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BA57FB4-9B0E-D1ED-4CD9-E71CA50E16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28599"/>
            <a:ext cx="5529263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359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F11DCB-B702-9197-BB76-FF99822B0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63" y="952500"/>
            <a:ext cx="11718073" cy="480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615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ectonics and Structural Geology | Minds over Methods: Dating deformation  with U-Pb carbonate geochronology">
            <a:extLst>
              <a:ext uri="{FF2B5EF4-FFF2-40B4-BE49-F238E27FC236}">
                <a16:creationId xmlns:a16="http://schemas.microsoft.com/office/drawing/2014/main" id="{27E948F8-FA80-CEED-5D5F-C919C5332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180975"/>
            <a:ext cx="6619875" cy="34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358DF3A-613A-89DA-E83E-3956E7FD9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3300" y="3672787"/>
            <a:ext cx="4371975" cy="249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145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reserved eggs reveal how dinosaurs raised their kids - Earth.com">
            <a:extLst>
              <a:ext uri="{FF2B5EF4-FFF2-40B4-BE49-F238E27FC236}">
                <a16:creationId xmlns:a16="http://schemas.microsoft.com/office/drawing/2014/main" id="{7F57A914-2261-1951-474E-6A196B1C7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4" y="371474"/>
            <a:ext cx="5517290" cy="332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991304D-B8E9-8866-4CAA-8A06945FF1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8349" y="371474"/>
            <a:ext cx="5903365" cy="33242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9EE3F4B-D4D4-35D3-CD38-3EA23922DE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414" y="3860005"/>
            <a:ext cx="3629025" cy="2721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961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igure 1">
            <a:extLst>
              <a:ext uri="{FF2B5EF4-FFF2-40B4-BE49-F238E27FC236}">
                <a16:creationId xmlns:a16="http://schemas.microsoft.com/office/drawing/2014/main" id="{C6859F95-A320-7BF8-BD69-76F79D9DF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3" y="271463"/>
            <a:ext cx="10118979" cy="580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916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09F0EB-926C-1C12-1AF0-52C1241A8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69" y="90021"/>
            <a:ext cx="7602011" cy="667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865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ig. 3">
            <a:extLst>
              <a:ext uri="{FF2B5EF4-FFF2-40B4-BE49-F238E27FC236}">
                <a16:creationId xmlns:a16="http://schemas.microsoft.com/office/drawing/2014/main" id="{2BD2000A-E04A-1417-0A2D-1B78543553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39"/>
          <a:stretch>
            <a:fillRect/>
          </a:stretch>
        </p:blipFill>
        <p:spPr bwMode="auto">
          <a:xfrm>
            <a:off x="2105025" y="234365"/>
            <a:ext cx="7448648" cy="6337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6156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inosaur eggshells unlock a new way to tell time in the fossil record |  Stellenbosch University">
            <a:extLst>
              <a:ext uri="{FF2B5EF4-FFF2-40B4-BE49-F238E27FC236}">
                <a16:creationId xmlns:a16="http://schemas.microsoft.com/office/drawing/2014/main" id="{3EFE87F7-3C89-34FC-E3C9-F52615A7B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514350"/>
            <a:ext cx="6191250" cy="552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Revolutionary technique for dating dinosaur fossils unveiled">
            <a:extLst>
              <a:ext uri="{FF2B5EF4-FFF2-40B4-BE49-F238E27FC236}">
                <a16:creationId xmlns:a16="http://schemas.microsoft.com/office/drawing/2014/main" id="{F373F293-29F3-0D2D-011B-794F1DA5E6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1E6935-1B4E-8DFC-0137-1B1E9401A0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9856" y="1114424"/>
            <a:ext cx="5300692" cy="407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143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8BCEBA-A887-E635-4670-BBE00981A0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841" y="1428480"/>
            <a:ext cx="6211167" cy="38676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76CA4B-8BF6-33E4-56FE-81BC94861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7082" y="1247774"/>
            <a:ext cx="4959642" cy="412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716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6</Words>
  <Application>Microsoft Office PowerPoint</Application>
  <PresentationFormat>Widescreen</PresentationFormat>
  <Paragraphs>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Office Theme</vt:lpstr>
      <vt:lpstr>Dating Common Pb Minerals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Lana, CDC, Prof [lana@sun.ac.za]</dc:creator>
  <cp:lastModifiedBy>Lana, CDC, Prof [lana@sun.ac.za]</cp:lastModifiedBy>
  <cp:revision>2</cp:revision>
  <dcterms:created xsi:type="dcterms:W3CDTF">2025-12-02T05:54:50Z</dcterms:created>
  <dcterms:modified xsi:type="dcterms:W3CDTF">2025-12-02T06:34:17Z</dcterms:modified>
</cp:coreProperties>
</file>