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  <p:sldId id="264" r:id="rId5"/>
    <p:sldId id="261" r:id="rId6"/>
    <p:sldId id="319" r:id="rId7"/>
    <p:sldId id="265" r:id="rId8"/>
    <p:sldId id="387" r:id="rId9"/>
    <p:sldId id="262" r:id="rId10"/>
    <p:sldId id="388" r:id="rId11"/>
    <p:sldId id="389" r:id="rId12"/>
    <p:sldId id="390" r:id="rId13"/>
    <p:sldId id="394" r:id="rId14"/>
    <p:sldId id="391" r:id="rId15"/>
    <p:sldId id="392" r:id="rId16"/>
    <p:sldId id="393" r:id="rId17"/>
    <p:sldId id="260" r:id="rId18"/>
    <p:sldId id="267" r:id="rId19"/>
    <p:sldId id="382" r:id="rId20"/>
    <p:sldId id="386" r:id="rId21"/>
    <p:sldId id="384" r:id="rId22"/>
    <p:sldId id="383" r:id="rId23"/>
    <p:sldId id="3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93515-6D78-45C7-AFBD-37442FA18F3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3A9C3F-A383-4DA3-8808-6070F4209D6C}">
      <dgm:prSet/>
      <dgm:spPr/>
      <dgm:t>
        <a:bodyPr/>
        <a:lstStyle/>
        <a:p>
          <a:r>
            <a:rPr lang="en-US" i="0" baseline="0"/>
            <a:t>Because we compare the proportion of one isotope to another rather than absolute concentrations.</a:t>
          </a:r>
          <a:endParaRPr lang="en-US"/>
        </a:p>
      </dgm:t>
    </dgm:pt>
    <dgm:pt modelId="{0C83BBD0-8B31-44BD-9708-F3A69F3BB81A}" type="parTrans" cxnId="{7C4874DA-42D1-4758-AA8A-717850F54EE0}">
      <dgm:prSet/>
      <dgm:spPr/>
      <dgm:t>
        <a:bodyPr/>
        <a:lstStyle/>
        <a:p>
          <a:endParaRPr lang="en-US"/>
        </a:p>
      </dgm:t>
    </dgm:pt>
    <dgm:pt modelId="{D477767C-9CEB-44C7-8B89-4406AE2F7D5F}" type="sibTrans" cxnId="{7C4874DA-42D1-4758-AA8A-717850F54EE0}">
      <dgm:prSet/>
      <dgm:spPr/>
      <dgm:t>
        <a:bodyPr/>
        <a:lstStyle/>
        <a:p>
          <a:endParaRPr lang="en-US"/>
        </a:p>
      </dgm:t>
    </dgm:pt>
    <dgm:pt modelId="{CBA8E10A-E6C5-4DAE-8C16-57D327762D46}">
      <dgm:prSet/>
      <dgm:spPr/>
      <dgm:t>
        <a:bodyPr/>
        <a:lstStyle/>
        <a:p>
          <a:r>
            <a:rPr lang="en-US" i="0" baseline="0"/>
            <a:t>These ratios reflect natural variations in isotopic composition caused by physical, chemical, or radioactive processes.</a:t>
          </a:r>
          <a:endParaRPr lang="en-US"/>
        </a:p>
      </dgm:t>
    </dgm:pt>
    <dgm:pt modelId="{8EF063DD-F406-4FF5-8789-39A827731DEF}" type="parTrans" cxnId="{1CF3DD31-FA68-4564-92A1-DECAED1C416A}">
      <dgm:prSet/>
      <dgm:spPr/>
      <dgm:t>
        <a:bodyPr/>
        <a:lstStyle/>
        <a:p>
          <a:endParaRPr lang="en-US"/>
        </a:p>
      </dgm:t>
    </dgm:pt>
    <dgm:pt modelId="{754E52F1-5897-4AC1-9F90-AF38AC087592}" type="sibTrans" cxnId="{1CF3DD31-FA68-4564-92A1-DECAED1C416A}">
      <dgm:prSet/>
      <dgm:spPr/>
      <dgm:t>
        <a:bodyPr/>
        <a:lstStyle/>
        <a:p>
          <a:endParaRPr lang="en-US"/>
        </a:p>
      </dgm:t>
    </dgm:pt>
    <dgm:pt modelId="{D1888F68-16EB-4AEB-98C2-E3452C0508C1}" type="pres">
      <dgm:prSet presAssocID="{30993515-6D78-45C7-AFBD-37442FA18F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9935C2-C2DB-4284-B61B-B67B5E82D222}" type="pres">
      <dgm:prSet presAssocID="{9A3A9C3F-A383-4DA3-8808-6070F4209D6C}" presName="hierRoot1" presStyleCnt="0"/>
      <dgm:spPr/>
    </dgm:pt>
    <dgm:pt modelId="{407CF195-FF34-4F23-9A1D-BFC54DFD4176}" type="pres">
      <dgm:prSet presAssocID="{9A3A9C3F-A383-4DA3-8808-6070F4209D6C}" presName="composite" presStyleCnt="0"/>
      <dgm:spPr/>
    </dgm:pt>
    <dgm:pt modelId="{D6A73E86-D03C-46E6-8858-55B5E23AAEDB}" type="pres">
      <dgm:prSet presAssocID="{9A3A9C3F-A383-4DA3-8808-6070F4209D6C}" presName="background" presStyleLbl="node0" presStyleIdx="0" presStyleCnt="2"/>
      <dgm:spPr/>
    </dgm:pt>
    <dgm:pt modelId="{E828503F-FDDE-49A5-90E5-E388684219B7}" type="pres">
      <dgm:prSet presAssocID="{9A3A9C3F-A383-4DA3-8808-6070F4209D6C}" presName="text" presStyleLbl="fgAcc0" presStyleIdx="0" presStyleCnt="2">
        <dgm:presLayoutVars>
          <dgm:chPref val="3"/>
        </dgm:presLayoutVars>
      </dgm:prSet>
      <dgm:spPr/>
    </dgm:pt>
    <dgm:pt modelId="{5D256D13-BEC3-4AF6-B06D-841C5461C8FE}" type="pres">
      <dgm:prSet presAssocID="{9A3A9C3F-A383-4DA3-8808-6070F4209D6C}" presName="hierChild2" presStyleCnt="0"/>
      <dgm:spPr/>
    </dgm:pt>
    <dgm:pt modelId="{82782DBD-2CA6-4A9B-AFC9-8196FED9BAD2}" type="pres">
      <dgm:prSet presAssocID="{CBA8E10A-E6C5-4DAE-8C16-57D327762D46}" presName="hierRoot1" presStyleCnt="0"/>
      <dgm:spPr/>
    </dgm:pt>
    <dgm:pt modelId="{D7CB2C49-C433-4AA7-A066-0DD5B9B9D876}" type="pres">
      <dgm:prSet presAssocID="{CBA8E10A-E6C5-4DAE-8C16-57D327762D46}" presName="composite" presStyleCnt="0"/>
      <dgm:spPr/>
    </dgm:pt>
    <dgm:pt modelId="{51C44C11-4A12-4285-9A6D-405D7E5605BA}" type="pres">
      <dgm:prSet presAssocID="{CBA8E10A-E6C5-4DAE-8C16-57D327762D46}" presName="background" presStyleLbl="node0" presStyleIdx="1" presStyleCnt="2"/>
      <dgm:spPr/>
    </dgm:pt>
    <dgm:pt modelId="{9511252A-3030-4380-AEF4-51134DE2EA45}" type="pres">
      <dgm:prSet presAssocID="{CBA8E10A-E6C5-4DAE-8C16-57D327762D46}" presName="text" presStyleLbl="fgAcc0" presStyleIdx="1" presStyleCnt="2">
        <dgm:presLayoutVars>
          <dgm:chPref val="3"/>
        </dgm:presLayoutVars>
      </dgm:prSet>
      <dgm:spPr/>
    </dgm:pt>
    <dgm:pt modelId="{E605695F-E2AE-47BC-A970-E510F01C32CF}" type="pres">
      <dgm:prSet presAssocID="{CBA8E10A-E6C5-4DAE-8C16-57D327762D46}" presName="hierChild2" presStyleCnt="0"/>
      <dgm:spPr/>
    </dgm:pt>
  </dgm:ptLst>
  <dgm:cxnLst>
    <dgm:cxn modelId="{1C0C041B-86C1-4A3E-9772-0B423708B476}" type="presOf" srcId="{30993515-6D78-45C7-AFBD-37442FA18F39}" destId="{D1888F68-16EB-4AEB-98C2-E3452C0508C1}" srcOrd="0" destOrd="0" presId="urn:microsoft.com/office/officeart/2005/8/layout/hierarchy1"/>
    <dgm:cxn modelId="{1CF3DD31-FA68-4564-92A1-DECAED1C416A}" srcId="{30993515-6D78-45C7-AFBD-37442FA18F39}" destId="{CBA8E10A-E6C5-4DAE-8C16-57D327762D46}" srcOrd="1" destOrd="0" parTransId="{8EF063DD-F406-4FF5-8789-39A827731DEF}" sibTransId="{754E52F1-5897-4AC1-9F90-AF38AC087592}"/>
    <dgm:cxn modelId="{097F2A3B-015E-4D6F-B0DA-B6977C162E73}" type="presOf" srcId="{9A3A9C3F-A383-4DA3-8808-6070F4209D6C}" destId="{E828503F-FDDE-49A5-90E5-E388684219B7}" srcOrd="0" destOrd="0" presId="urn:microsoft.com/office/officeart/2005/8/layout/hierarchy1"/>
    <dgm:cxn modelId="{107F5950-C02A-4C17-93F8-C001AB10C909}" type="presOf" srcId="{CBA8E10A-E6C5-4DAE-8C16-57D327762D46}" destId="{9511252A-3030-4380-AEF4-51134DE2EA45}" srcOrd="0" destOrd="0" presId="urn:microsoft.com/office/officeart/2005/8/layout/hierarchy1"/>
    <dgm:cxn modelId="{7C4874DA-42D1-4758-AA8A-717850F54EE0}" srcId="{30993515-6D78-45C7-AFBD-37442FA18F39}" destId="{9A3A9C3F-A383-4DA3-8808-6070F4209D6C}" srcOrd="0" destOrd="0" parTransId="{0C83BBD0-8B31-44BD-9708-F3A69F3BB81A}" sibTransId="{D477767C-9CEB-44C7-8B89-4406AE2F7D5F}"/>
    <dgm:cxn modelId="{EBE62810-ABF7-4FF7-AD59-87F5222C84E8}" type="presParOf" srcId="{D1888F68-16EB-4AEB-98C2-E3452C0508C1}" destId="{869935C2-C2DB-4284-B61B-B67B5E82D222}" srcOrd="0" destOrd="0" presId="urn:microsoft.com/office/officeart/2005/8/layout/hierarchy1"/>
    <dgm:cxn modelId="{C7C224B7-21E0-413F-8FB5-6D38179CC296}" type="presParOf" srcId="{869935C2-C2DB-4284-B61B-B67B5E82D222}" destId="{407CF195-FF34-4F23-9A1D-BFC54DFD4176}" srcOrd="0" destOrd="0" presId="urn:microsoft.com/office/officeart/2005/8/layout/hierarchy1"/>
    <dgm:cxn modelId="{C3B2C2FE-C320-434A-9852-E79EB354D21E}" type="presParOf" srcId="{407CF195-FF34-4F23-9A1D-BFC54DFD4176}" destId="{D6A73E86-D03C-46E6-8858-55B5E23AAEDB}" srcOrd="0" destOrd="0" presId="urn:microsoft.com/office/officeart/2005/8/layout/hierarchy1"/>
    <dgm:cxn modelId="{DE8436FC-0169-4FDB-9126-7903BBDF3CA5}" type="presParOf" srcId="{407CF195-FF34-4F23-9A1D-BFC54DFD4176}" destId="{E828503F-FDDE-49A5-90E5-E388684219B7}" srcOrd="1" destOrd="0" presId="urn:microsoft.com/office/officeart/2005/8/layout/hierarchy1"/>
    <dgm:cxn modelId="{E372691F-3A17-4F3F-8D6E-7DFAE7D11FEA}" type="presParOf" srcId="{869935C2-C2DB-4284-B61B-B67B5E82D222}" destId="{5D256D13-BEC3-4AF6-B06D-841C5461C8FE}" srcOrd="1" destOrd="0" presId="urn:microsoft.com/office/officeart/2005/8/layout/hierarchy1"/>
    <dgm:cxn modelId="{4FDED252-E500-4278-97AE-5BC036DBD04B}" type="presParOf" srcId="{D1888F68-16EB-4AEB-98C2-E3452C0508C1}" destId="{82782DBD-2CA6-4A9B-AFC9-8196FED9BAD2}" srcOrd="1" destOrd="0" presId="urn:microsoft.com/office/officeart/2005/8/layout/hierarchy1"/>
    <dgm:cxn modelId="{EB2884E1-47ED-43E2-B291-B30586EBAE9E}" type="presParOf" srcId="{82782DBD-2CA6-4A9B-AFC9-8196FED9BAD2}" destId="{D7CB2C49-C433-4AA7-A066-0DD5B9B9D876}" srcOrd="0" destOrd="0" presId="urn:microsoft.com/office/officeart/2005/8/layout/hierarchy1"/>
    <dgm:cxn modelId="{7D5BADBE-0CC9-49C4-B7F0-50018AE7C258}" type="presParOf" srcId="{D7CB2C49-C433-4AA7-A066-0DD5B9B9D876}" destId="{51C44C11-4A12-4285-9A6D-405D7E5605BA}" srcOrd="0" destOrd="0" presId="urn:microsoft.com/office/officeart/2005/8/layout/hierarchy1"/>
    <dgm:cxn modelId="{B9BF15B5-C290-46B2-A3D2-7BB27D940A54}" type="presParOf" srcId="{D7CB2C49-C433-4AA7-A066-0DD5B9B9D876}" destId="{9511252A-3030-4380-AEF4-51134DE2EA45}" srcOrd="1" destOrd="0" presId="urn:microsoft.com/office/officeart/2005/8/layout/hierarchy1"/>
    <dgm:cxn modelId="{84C51BD7-03C5-4F16-9816-A9350D0E6A80}" type="presParOf" srcId="{82782DBD-2CA6-4A9B-AFC9-8196FED9BAD2}" destId="{E605695F-E2AE-47BC-A970-E510F01C32C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73E86-D03C-46E6-8858-55B5E23AAEDB}">
      <dsp:nvSpPr>
        <dsp:cNvPr id="0" name=""/>
        <dsp:cNvSpPr/>
      </dsp:nvSpPr>
      <dsp:spPr>
        <a:xfrm>
          <a:off x="1329" y="141569"/>
          <a:ext cx="4666401" cy="2963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8503F-FDDE-49A5-90E5-E388684219B7}">
      <dsp:nvSpPr>
        <dsp:cNvPr id="0" name=""/>
        <dsp:cNvSpPr/>
      </dsp:nvSpPr>
      <dsp:spPr>
        <a:xfrm>
          <a:off x="519818" y="634133"/>
          <a:ext cx="4666401" cy="2963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i="0" kern="1200" baseline="0"/>
            <a:t>Because we compare the proportion of one isotope to another rather than absolute concentrations.</a:t>
          </a:r>
          <a:endParaRPr lang="en-US" sz="3100" kern="1200"/>
        </a:p>
      </dsp:txBody>
      <dsp:txXfrm>
        <a:off x="606606" y="720921"/>
        <a:ext cx="4492825" cy="2789588"/>
      </dsp:txXfrm>
    </dsp:sp>
    <dsp:sp modelId="{51C44C11-4A12-4285-9A6D-405D7E5605BA}">
      <dsp:nvSpPr>
        <dsp:cNvPr id="0" name=""/>
        <dsp:cNvSpPr/>
      </dsp:nvSpPr>
      <dsp:spPr>
        <a:xfrm>
          <a:off x="5704709" y="141569"/>
          <a:ext cx="4666401" cy="2963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1252A-3030-4380-AEF4-51134DE2EA45}">
      <dsp:nvSpPr>
        <dsp:cNvPr id="0" name=""/>
        <dsp:cNvSpPr/>
      </dsp:nvSpPr>
      <dsp:spPr>
        <a:xfrm>
          <a:off x="6223198" y="634133"/>
          <a:ext cx="4666401" cy="2963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i="0" kern="1200" baseline="0"/>
            <a:t>These ratios reflect natural variations in isotopic composition caused by physical, chemical, or radioactive processes.</a:t>
          </a:r>
          <a:endParaRPr lang="en-US" sz="3100" kern="1200"/>
        </a:p>
      </dsp:txBody>
      <dsp:txXfrm>
        <a:off x="6309986" y="720921"/>
        <a:ext cx="4492825" cy="2789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02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8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44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4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4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84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3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3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2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57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61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11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0057DF-C346-1E5E-1058-35ABCC51F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600"/>
            <a:ext cx="4670661" cy="303084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5000" dirty="0"/>
              <a:t>Introduction to Isotope Geochemistry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122A1-AE58-3E2B-A727-B912F6AB8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4670660" cy="128788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en-US" sz="1100"/>
          </a:p>
          <a:p>
            <a:pPr>
              <a:lnSpc>
                <a:spcPct val="120000"/>
              </a:lnSpc>
            </a:pPr>
            <a:r>
              <a:rPr lang="en-US" sz="1100"/>
              <a:t>Prof. Cris Lana</a:t>
            </a:r>
          </a:p>
          <a:p>
            <a:pPr>
              <a:lnSpc>
                <a:spcPct val="120000"/>
              </a:lnSpc>
            </a:pPr>
            <a:r>
              <a:rPr lang="en-US" sz="1100"/>
              <a:t>BIOGRIP SWAN, Earth Science Department, Stellenbosch University</a:t>
            </a:r>
            <a:endParaRPr lang="en-ZA" sz="11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32AEA7-A24A-45A9-BF8F-D0AFF34DF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805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n example of a molecular structure">
            <a:extLst>
              <a:ext uri="{FF2B5EF4-FFF2-40B4-BE49-F238E27FC236}">
                <a16:creationId xmlns:a16="http://schemas.microsoft.com/office/drawing/2014/main" id="{314312AE-663A-723D-6981-7D76ABF78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05" r="30685" b="-1"/>
          <a:stretch>
            <a:fillRect/>
          </a:stretch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5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764B5-2E6D-8BD4-1466-171510F8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92" y="4895273"/>
            <a:ext cx="9930807" cy="147653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What Are Isotopes?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C5721-BADF-D0C9-3281-D317B0BFD9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82"/>
          <a:stretch>
            <a:fillRect/>
          </a:stretch>
        </p:blipFill>
        <p:spPr>
          <a:xfrm>
            <a:off x="660991" y="10"/>
            <a:ext cx="10870017" cy="465155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60992" y="4651571"/>
            <a:ext cx="10869326" cy="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114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EC08-3414-A4FD-F041-F68F8B45625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ZA" dirty="0"/>
              <a:t>What defines the properties of a Chemical Element?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B1C117-9B94-D61F-1BDB-F6D48F414C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541"/>
          <a:stretch>
            <a:fillRect/>
          </a:stretch>
        </p:blipFill>
        <p:spPr>
          <a:xfrm>
            <a:off x="9317735" y="2999232"/>
            <a:ext cx="2422938" cy="229820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4C86D12-D106-96D1-E2D0-DB6E69C85A85}"/>
              </a:ext>
            </a:extLst>
          </p:cNvPr>
          <p:cNvSpPr/>
          <p:nvPr/>
        </p:nvSpPr>
        <p:spPr>
          <a:xfrm>
            <a:off x="9592056" y="4197096"/>
            <a:ext cx="905256" cy="85953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2AFC9F-057A-D812-FB34-F03214795529}"/>
              </a:ext>
            </a:extLst>
          </p:cNvPr>
          <p:cNvSpPr txBox="1"/>
          <p:nvPr/>
        </p:nvSpPr>
        <p:spPr>
          <a:xfrm>
            <a:off x="1956816" y="3429000"/>
            <a:ext cx="6949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An Important Step in Isotope Geochemistry is to understand the chemical properties and </a:t>
            </a:r>
            <a:r>
              <a:rPr lang="en-US" b="1" dirty="0" err="1"/>
              <a:t>behaviour</a:t>
            </a:r>
            <a:r>
              <a:rPr lang="en-US" b="1" dirty="0"/>
              <a:t> of elements  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2364242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A61C-7342-DD15-A09C-4BC6CF513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A4962-2A19-B380-CC37-9043D79B0D4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ZA" dirty="0"/>
              <a:t>What Defines a Chemical Element?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DD690-2D39-AAC7-DFDB-635A669432BD}"/>
              </a:ext>
            </a:extLst>
          </p:cNvPr>
          <p:cNvSpPr txBox="1"/>
          <p:nvPr/>
        </p:nvSpPr>
        <p:spPr>
          <a:xfrm>
            <a:off x="532638" y="2728020"/>
            <a:ext cx="854735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/>
              <a:t>A chemical element is defined by the number of </a:t>
            </a:r>
            <a:r>
              <a:rPr lang="en-ZA" b="1" dirty="0"/>
              <a:t>protons in the nucleus of its atoms </a:t>
            </a:r>
            <a:r>
              <a:rPr lang="en-ZA" dirty="0"/>
              <a:t>— </a:t>
            </a:r>
            <a:r>
              <a:rPr lang="en-ZA" b="1" dirty="0">
                <a:highlight>
                  <a:srgbClr val="FFFF00"/>
                </a:highlight>
              </a:rPr>
              <a:t>atomic number (Z).</a:t>
            </a:r>
          </a:p>
          <a:p>
            <a:endParaRPr lang="en-ZA" dirty="0"/>
          </a:p>
          <a:p>
            <a:r>
              <a:rPr lang="en-ZA" dirty="0"/>
              <a:t>Each element on the Periodic Table has a unique Z:</a:t>
            </a:r>
          </a:p>
          <a:p>
            <a:endParaRPr lang="en-ZA" dirty="0"/>
          </a:p>
          <a:p>
            <a:r>
              <a:rPr lang="en-ZA" dirty="0"/>
              <a:t>Hydrogen (Z = 1), Carbon (Z = 6), Oxygen (Z = 8), Uranium (Z = 92).</a:t>
            </a:r>
          </a:p>
          <a:p>
            <a:endParaRPr lang="en-ZA" dirty="0"/>
          </a:p>
          <a:p>
            <a:r>
              <a:rPr lang="en-ZA" b="1" dirty="0">
                <a:highlight>
                  <a:srgbClr val="FFFF00"/>
                </a:highlight>
              </a:rPr>
              <a:t>The number of electrons in a neutral atom equals the number of protons, defining its chemical behaviour.</a:t>
            </a:r>
          </a:p>
          <a:p>
            <a:endParaRPr lang="en-ZA" dirty="0"/>
          </a:p>
          <a:p>
            <a:r>
              <a:rPr lang="en-ZA" sz="2400" b="1" dirty="0">
                <a:solidFill>
                  <a:srgbClr val="FF0000"/>
                </a:solidFill>
              </a:rPr>
              <a:t>The neutrons, however, can vary — and this is where isotopes arise.</a:t>
            </a:r>
          </a:p>
          <a:p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F3E8D-D2B3-CDF9-BE84-4C897116DC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541"/>
          <a:stretch>
            <a:fillRect/>
          </a:stretch>
        </p:blipFill>
        <p:spPr>
          <a:xfrm>
            <a:off x="9317735" y="2999232"/>
            <a:ext cx="2422938" cy="229820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5C976FA-6D45-40EC-1835-7DD0F61FFA2B}"/>
              </a:ext>
            </a:extLst>
          </p:cNvPr>
          <p:cNvSpPr/>
          <p:nvPr/>
        </p:nvSpPr>
        <p:spPr>
          <a:xfrm>
            <a:off x="9592056" y="4197096"/>
            <a:ext cx="905256" cy="85953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2862F2B-3709-C743-3863-7EF282E40ACF}"/>
              </a:ext>
            </a:extLst>
          </p:cNvPr>
          <p:cNvSpPr txBox="1">
            <a:spLocks/>
          </p:cNvSpPr>
          <p:nvPr/>
        </p:nvSpPr>
        <p:spPr>
          <a:xfrm>
            <a:off x="640078" y="1365565"/>
            <a:ext cx="10890929" cy="10972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/>
              <a:t>What defines the properties of a Chemical Element?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665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60FB9-5772-01B3-72E7-A2D5D9F95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74" y="535811"/>
            <a:ext cx="10847494" cy="1171069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Atomic Mass of an Element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362E29-0281-4DF9-F01C-CBFCCE235579}"/>
              </a:ext>
            </a:extLst>
          </p:cNvPr>
          <p:cNvSpPr txBox="1"/>
          <p:nvPr/>
        </p:nvSpPr>
        <p:spPr>
          <a:xfrm>
            <a:off x="6915150" y="2256287"/>
            <a:ext cx="4563618" cy="37604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r>
              <a:rPr lang="en-US" sz="1700" dirty="0"/>
              <a:t>The atomic mass shown on the periodic table is a weighted average of all naturally occurring isotopes, based on their abundance.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r>
              <a:rPr lang="en-US" sz="2800" dirty="0"/>
              <a:t>Oxygen atomic mass ≈ 15.999 is an average </a:t>
            </a:r>
            <a:r>
              <a:rPr lang="en-US" sz="2800" dirty="0">
                <a:highlight>
                  <a:srgbClr val="FF0000"/>
                </a:highlight>
              </a:rPr>
              <a:t>of ¹⁶O (99.76%), ¹⁷O (0.04%), and ¹⁸O (0.20%).</a:t>
            </a:r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12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</a:rPr>
              <a:t>This explains why atomic masses are not whole numbers.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A0F4A6-3CC9-C9E2-BA02-58FA29F7D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What is Atomic Mass? How to Find Atomic Mass? Definition">
            <a:extLst>
              <a:ext uri="{FF2B5EF4-FFF2-40B4-BE49-F238E27FC236}">
                <a16:creationId xmlns:a16="http://schemas.microsoft.com/office/drawing/2014/main" id="{C76F9510-CFF3-D93A-4C9C-F5B5F6B40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3" y="1962918"/>
            <a:ext cx="5312674" cy="300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339FA4-FD09-1967-51FC-FDFFBC3D8B52}"/>
              </a:ext>
            </a:extLst>
          </p:cNvPr>
          <p:cNvSpPr txBox="1"/>
          <p:nvPr/>
        </p:nvSpPr>
        <p:spPr>
          <a:xfrm>
            <a:off x="813816" y="5157216"/>
            <a:ext cx="5282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Natural Abundance ?</a:t>
            </a:r>
            <a:endParaRPr lang="en-ZA" sz="4400" b="1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221F8E-E35C-A405-A161-D954F059CEA1}"/>
              </a:ext>
            </a:extLst>
          </p:cNvPr>
          <p:cNvCxnSpPr/>
          <p:nvPr/>
        </p:nvCxnSpPr>
        <p:spPr>
          <a:xfrm flipV="1">
            <a:off x="6096000" y="4379976"/>
            <a:ext cx="819150" cy="859536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82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109956-C882-9252-E538-8A1D22A1C813}"/>
              </a:ext>
            </a:extLst>
          </p:cNvPr>
          <p:cNvSpPr txBox="1"/>
          <p:nvPr/>
        </p:nvSpPr>
        <p:spPr>
          <a:xfrm>
            <a:off x="706374" y="913722"/>
            <a:ext cx="822731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600" b="1" dirty="0">
                <a:solidFill>
                  <a:srgbClr val="FF0000"/>
                </a:solidFill>
              </a:rPr>
              <a:t>Natural abundance </a:t>
            </a:r>
            <a:r>
              <a:rPr lang="en-ZA" sz="2800" b="1" dirty="0"/>
              <a:t>is the relative proportion of each isotope of an element found in nature.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r>
              <a:rPr lang="en-ZA" dirty="0"/>
              <a:t>In other words, </a:t>
            </a:r>
            <a:r>
              <a:rPr lang="en-ZA" b="1" dirty="0">
                <a:highlight>
                  <a:srgbClr val="FFFF00"/>
                </a:highlight>
              </a:rPr>
              <a:t>it tells us how much of each isotope occurs naturally </a:t>
            </a:r>
            <a:r>
              <a:rPr lang="en-ZA" dirty="0"/>
              <a:t>in a given sample of that element, expressed as a percentage of the total atoms.</a:t>
            </a:r>
          </a:p>
          <a:p>
            <a:endParaRPr lang="en-ZA" dirty="0"/>
          </a:p>
          <a:p>
            <a:endParaRPr lang="en-ZA" dirty="0"/>
          </a:p>
          <a:p>
            <a:r>
              <a:rPr lang="en-ZA" dirty="0"/>
              <a:t>Carbon-12 (¹²C): ~98.93%</a:t>
            </a:r>
          </a:p>
          <a:p>
            <a:endParaRPr lang="en-ZA" dirty="0"/>
          </a:p>
          <a:p>
            <a:r>
              <a:rPr lang="en-ZA" dirty="0"/>
              <a:t>Carbon-13 (¹³C): ~1.07%</a:t>
            </a:r>
          </a:p>
          <a:p>
            <a:endParaRPr lang="en-ZA" dirty="0"/>
          </a:p>
          <a:p>
            <a:r>
              <a:rPr lang="en-ZA" dirty="0"/>
              <a:t>Carbon-14 (¹⁴C): trace amounts (~10⁻¹²%)</a:t>
            </a:r>
          </a:p>
        </p:txBody>
      </p:sp>
      <p:pic>
        <p:nvPicPr>
          <p:cNvPr id="2050" name="Picture 2" descr="RADIOCARBON DATING and Its Use in Dating Cultural Heritage Objects">
            <a:extLst>
              <a:ext uri="{FF2B5EF4-FFF2-40B4-BE49-F238E27FC236}">
                <a16:creationId xmlns:a16="http://schemas.microsoft.com/office/drawing/2014/main" id="{BB56CB86-AA2A-6443-94DE-DF701C6BA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35" y="3429000"/>
            <a:ext cx="5702046" cy="300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8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13BAF-F246-7135-8646-DCA1C8096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399"/>
            <a:ext cx="10847494" cy="1171069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pPr algn="ctr"/>
            <a:r>
              <a:rPr lang="en-US" sz="4400" dirty="0"/>
              <a:t>atomic mass </a:t>
            </a:r>
            <a:r>
              <a:rPr lang="en-ZA" sz="4400" dirty="0"/>
              <a:t>≠</a:t>
            </a:r>
            <a:r>
              <a:rPr lang="en-US" sz="4400" dirty="0"/>
              <a:t> isotope mass</a:t>
            </a:r>
            <a:endParaRPr lang="en-ZA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DD850-90C5-C572-31AE-65FAA5F712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51"/>
          <a:stretch>
            <a:fillRect/>
          </a:stretch>
        </p:blipFill>
        <p:spPr>
          <a:xfrm>
            <a:off x="713232" y="2615185"/>
            <a:ext cx="5648193" cy="164670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A8816-F6BD-2011-337D-94678954A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150" y="2256287"/>
            <a:ext cx="4563618" cy="3760459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0000"/>
                </a:solidFill>
                <a:highlight>
                  <a:srgbClr val="FFFF00"/>
                </a:highlight>
              </a:rPr>
              <a:t>Mass of an Isotope </a:t>
            </a:r>
            <a:r>
              <a:rPr lang="en-US" sz="1500" dirty="0"/>
              <a:t>= Number of Protons + Neutrons </a:t>
            </a:r>
          </a:p>
          <a:p>
            <a:pPr lvl="2">
              <a:lnSpc>
                <a:spcPct val="110000"/>
              </a:lnSpc>
            </a:pPr>
            <a:r>
              <a:rPr lang="en-ZA" sz="1500" dirty="0"/>
              <a:t>¹²C and ¹³C (different neutron numbers)</a:t>
            </a:r>
          </a:p>
          <a:p>
            <a:pPr lvl="2">
              <a:lnSpc>
                <a:spcPct val="110000"/>
              </a:lnSpc>
            </a:pPr>
            <a:r>
              <a:rPr lang="en-ZA" sz="1500" dirty="0"/>
              <a:t>Mass of an isotope = mass of its protons + neutrons (slightly adjusted by nuclear binding energy).</a:t>
            </a:r>
          </a:p>
          <a:p>
            <a:pPr lvl="2">
              <a:lnSpc>
                <a:spcPct val="110000"/>
              </a:lnSpc>
            </a:pPr>
            <a:r>
              <a:rPr lang="en-ZA" sz="1500" b="1" dirty="0"/>
              <a:t>Mass of an Isotope:</a:t>
            </a:r>
            <a:r>
              <a:rPr lang="en-ZA" sz="1500" dirty="0"/>
              <a:t> mass of a specific nuclide: </a:t>
            </a:r>
            <a:r>
              <a:rPr lang="en-ZA" sz="1500" dirty="0">
                <a:highlight>
                  <a:srgbClr val="FFFF00"/>
                </a:highlight>
              </a:rPr>
              <a:t>¹²C = 12.000 u; ¹³C = 13.003 u</a:t>
            </a:r>
            <a:r>
              <a:rPr lang="en-US" sz="1500" dirty="0">
                <a:highlight>
                  <a:srgbClr val="FFFF00"/>
                </a:highlight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0000"/>
                </a:solidFill>
                <a:highlight>
                  <a:srgbClr val="FFFF00"/>
                </a:highlight>
              </a:rPr>
              <a:t>Atomic Mass of an Element </a:t>
            </a:r>
            <a:r>
              <a:rPr lang="en-US" sz="1500" dirty="0"/>
              <a:t>= a weighted average of all naturally occurring isotopes</a:t>
            </a:r>
          </a:p>
          <a:p>
            <a:pPr lvl="2">
              <a:lnSpc>
                <a:spcPct val="110000"/>
              </a:lnSpc>
            </a:pPr>
            <a:r>
              <a:rPr lang="en-US" sz="1500" dirty="0">
                <a:highlight>
                  <a:srgbClr val="FFFF00"/>
                </a:highlight>
              </a:rPr>
              <a:t>Oxygen atomic mass ≈ 15.999 is an average of ¹⁶O (99.76%), ¹⁷O (0.04%), and ¹⁸O (0.20%).</a:t>
            </a:r>
          </a:p>
          <a:p>
            <a:pPr>
              <a:lnSpc>
                <a:spcPct val="110000"/>
              </a:lnSpc>
            </a:pPr>
            <a:endParaRPr lang="en-ZA" sz="15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A0F4A6-3CC9-C9E2-BA02-58FA29F7D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C90F4C4-B6E7-2329-624B-73E78FBF2849}"/>
              </a:ext>
            </a:extLst>
          </p:cNvPr>
          <p:cNvSpPr txBox="1"/>
          <p:nvPr/>
        </p:nvSpPr>
        <p:spPr>
          <a:xfrm>
            <a:off x="490090" y="4285394"/>
            <a:ext cx="60944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ZA" b="1" dirty="0">
                <a:solidFill>
                  <a:srgbClr val="FF0000"/>
                </a:solidFill>
              </a:rPr>
              <a:t>Each isotope has a slightly different total mass due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b="1" dirty="0">
                <a:solidFill>
                  <a:srgbClr val="FF0000"/>
                </a:solidFill>
                <a:highlight>
                  <a:srgbClr val="FFFF00"/>
                </a:highlight>
              </a:rPr>
              <a:t>The different number of neutrons in the nucleus.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b="1" dirty="0">
                <a:solidFill>
                  <a:srgbClr val="FF0000"/>
                </a:solidFill>
                <a:highlight>
                  <a:srgbClr val="FFFF00"/>
                </a:highlight>
              </a:rPr>
              <a:t>The nuclear binding energy, which means the total mass is </a:t>
            </a:r>
            <a:r>
              <a:rPr lang="en-ZA" b="1" i="1" dirty="0">
                <a:solidFill>
                  <a:srgbClr val="FF0000"/>
                </a:solidFill>
                <a:highlight>
                  <a:srgbClr val="FFFF00"/>
                </a:highlight>
              </a:rPr>
              <a:t>not</a:t>
            </a:r>
            <a:r>
              <a:rPr lang="en-ZA" b="1" dirty="0">
                <a:solidFill>
                  <a:srgbClr val="FF0000"/>
                </a:solidFill>
                <a:highlight>
                  <a:srgbClr val="FFFF00"/>
                </a:highlight>
              </a:rPr>
              <a:t> just the sum of protons and neutrons — some mass is converted into binding energy.</a:t>
            </a:r>
          </a:p>
        </p:txBody>
      </p:sp>
    </p:spTree>
    <p:extLst>
      <p:ext uri="{BB962C8B-B14F-4D97-AF65-F5344CB8AC3E}">
        <p14:creationId xmlns:p14="http://schemas.microsoft.com/office/powerpoint/2010/main" val="701538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F1041-D052-DF94-526C-1D2D18A6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558017"/>
            <a:ext cx="11119104" cy="51131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A69026-447D-C6EE-099C-EB035F07052D}"/>
              </a:ext>
            </a:extLst>
          </p:cNvPr>
          <p:cNvSpPr txBox="1"/>
          <p:nvPr/>
        </p:nvSpPr>
        <p:spPr>
          <a:xfrm>
            <a:off x="466344" y="210312"/>
            <a:ext cx="11237976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/>
              <a:t>Measuring Isotopes 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1537539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362A07-90BC-F479-C029-5DEC306BF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5" y="3733801"/>
            <a:ext cx="5920246" cy="2122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CAA572-76BB-05F8-4306-7673E52C8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49" y="303848"/>
            <a:ext cx="5372100" cy="2820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068047-045B-AB53-C01C-BAD0409C3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732" y="474271"/>
            <a:ext cx="4759404" cy="56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1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7D8755-C35E-EA28-81A0-4B936335E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67" y="2231136"/>
            <a:ext cx="5576916" cy="4217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2033D4-80B2-62DD-DA91-39C5AC1A2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883" y="2212848"/>
            <a:ext cx="4235576" cy="4235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CF1225-7C1A-4570-B945-2DF373E8BA04}"/>
              </a:ext>
            </a:extLst>
          </p:cNvPr>
          <p:cNvSpPr txBox="1"/>
          <p:nvPr/>
        </p:nvSpPr>
        <p:spPr>
          <a:xfrm>
            <a:off x="1106967" y="607522"/>
            <a:ext cx="981249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/>
              <a:t>Peak Overlap and Mass Interference 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27061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F2B2B-6E57-1B44-2189-004EE321C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79C1D-86F8-751D-F034-22D1958F8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2171421"/>
            <a:ext cx="9410700" cy="43275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E5C520-C76E-FFEC-D24E-9658F3EA7D38}"/>
              </a:ext>
            </a:extLst>
          </p:cNvPr>
          <p:cNvSpPr txBox="1"/>
          <p:nvPr/>
        </p:nvSpPr>
        <p:spPr>
          <a:xfrm>
            <a:off x="1171575" y="485775"/>
            <a:ext cx="1034415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/>
              <a:t>Mass Interference Pb and Hg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848625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892821-68FE-6A63-725F-268E7F95B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11" y="1514152"/>
            <a:ext cx="9688277" cy="46297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771F49-8C23-58FB-C96C-5015BF3FBAF7}"/>
              </a:ext>
            </a:extLst>
          </p:cNvPr>
          <p:cNvSpPr txBox="1"/>
          <p:nvPr/>
        </p:nvSpPr>
        <p:spPr>
          <a:xfrm>
            <a:off x="684448" y="3564408"/>
            <a:ext cx="9378039" cy="6000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94F1D4-49C0-C110-7484-4D5A26F8A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317" y="792809"/>
            <a:ext cx="3791479" cy="30960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8F5EC-D863-09DF-32FB-CC96C3A20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966" y="3699080"/>
            <a:ext cx="2457793" cy="8668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225938-15C3-8826-812B-74B185A1BD88}"/>
              </a:ext>
            </a:extLst>
          </p:cNvPr>
          <p:cNvSpPr txBox="1"/>
          <p:nvPr/>
        </p:nvSpPr>
        <p:spPr>
          <a:xfrm>
            <a:off x="69123" y="149036"/>
            <a:ext cx="981249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/>
              <a:t>Peak Overlap and Mass Interference 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034477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5AF84-A645-DE7F-B983-86D97F64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E3A7DF8-694A-1F1B-F09C-59856750E11F}"/>
              </a:ext>
            </a:extLst>
          </p:cNvPr>
          <p:cNvSpPr txBox="1"/>
          <p:nvPr/>
        </p:nvSpPr>
        <p:spPr>
          <a:xfrm>
            <a:off x="1259748" y="195159"/>
            <a:ext cx="981249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/>
              <a:t>Peak Overlap and Mass Interference </a:t>
            </a:r>
            <a:endParaRPr lang="en-ZA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6D97E8-DDBC-0EBF-8BA2-4BD46786A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2" y="1247557"/>
            <a:ext cx="7097115" cy="31246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905544-2D0F-C3BA-A788-39DC66FE8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4" y="4814994"/>
            <a:ext cx="2629267" cy="15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21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98AA3-452C-7A18-7097-66DBD3584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13" y="1999975"/>
            <a:ext cx="7335274" cy="3943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E22372-B667-FA65-95FC-B1968C0FC302}"/>
              </a:ext>
            </a:extLst>
          </p:cNvPr>
          <p:cNvSpPr txBox="1"/>
          <p:nvPr/>
        </p:nvSpPr>
        <p:spPr>
          <a:xfrm>
            <a:off x="69123" y="149036"/>
            <a:ext cx="1064650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/>
              <a:t>Peak Overlap and Mass Interference 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61650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927A2C-ACCB-1F85-BC6E-AC001AB827A4}"/>
              </a:ext>
            </a:extLst>
          </p:cNvPr>
          <p:cNvSpPr txBox="1"/>
          <p:nvPr/>
        </p:nvSpPr>
        <p:spPr>
          <a:xfrm>
            <a:off x="69123" y="149036"/>
            <a:ext cx="1064650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/>
              <a:t>Peak Overlap and Mass Interference </a:t>
            </a:r>
            <a:endParaRPr lang="en-ZA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5F87C5-F8CE-07DB-7514-91E4C3085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34" y="1623744"/>
            <a:ext cx="9364382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50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62FA22-A6C0-283E-7CFF-5AB3C955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50" y="909299"/>
            <a:ext cx="10564699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1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F77895-94A1-A216-760C-F595E699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183" y="3054095"/>
            <a:ext cx="5648193" cy="184978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EA0F4A6-3CC9-C9E2-BA02-58FA29F7D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DF7B2C8-8218-4554-A35A-BE856080020C}"/>
              </a:ext>
            </a:extLst>
          </p:cNvPr>
          <p:cNvSpPr txBox="1"/>
          <p:nvPr/>
        </p:nvSpPr>
        <p:spPr>
          <a:xfrm>
            <a:off x="1202663" y="594359"/>
            <a:ext cx="93129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Do isotopes behave the same way?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1453662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00B76-A913-B499-11FB-CE6C09695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CB12DE-0344-B62A-7733-ECB95F435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298" y="2231135"/>
            <a:ext cx="5648193" cy="18497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0B74F5-21F5-F1AB-75BC-C8BCE415A0E5}"/>
              </a:ext>
            </a:extLst>
          </p:cNvPr>
          <p:cNvSpPr txBox="1"/>
          <p:nvPr/>
        </p:nvSpPr>
        <p:spPr>
          <a:xfrm>
            <a:off x="1088136" y="893419"/>
            <a:ext cx="95280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4000" dirty="0"/>
              <a:t>Same chemistry, different physics.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4F96E-5164-D262-E4D9-D0D3F0C5C404}"/>
              </a:ext>
            </a:extLst>
          </p:cNvPr>
          <p:cNvSpPr txBox="1"/>
          <p:nvPr/>
        </p:nvSpPr>
        <p:spPr>
          <a:xfrm>
            <a:off x="1712214" y="5041251"/>
            <a:ext cx="83827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/>
              <a:t>Same electrons → same chemistry</a:t>
            </a:r>
          </a:p>
          <a:p>
            <a:endParaRPr lang="en-ZA" dirty="0"/>
          </a:p>
          <a:p>
            <a:r>
              <a:rPr lang="en-ZA" dirty="0"/>
              <a:t>Different mass → slightly different reaction rates, diffusion, bond strengths</a:t>
            </a:r>
          </a:p>
        </p:txBody>
      </p:sp>
    </p:spTree>
    <p:extLst>
      <p:ext uri="{BB962C8B-B14F-4D97-AF65-F5344CB8AC3E}">
        <p14:creationId xmlns:p14="http://schemas.microsoft.com/office/powerpoint/2010/main" val="659785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49D77C-7B9A-287F-818A-91CC1CE26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95" y="498759"/>
            <a:ext cx="10629578" cy="757145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Radiogenic vs Stable Isotopes </a:t>
            </a:r>
            <a:endParaRPr lang="en-ZA" sz="3600" dirty="0">
              <a:solidFill>
                <a:srgbClr val="FF0000"/>
              </a:solidFill>
            </a:endParaRPr>
          </a:p>
        </p:txBody>
      </p: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02C7985C-B0C3-CC50-E86A-B5EBA40E0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" y="6359240"/>
            <a:ext cx="82296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8C5A9-1DBF-D32C-E7DA-AA04BCB55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487" y="2381363"/>
            <a:ext cx="3054518" cy="1807048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r>
              <a:rPr lang="en-US" b="1">
                <a:solidFill>
                  <a:schemeClr val="tx1"/>
                </a:solidFill>
              </a:rPr>
              <a:t>Radiogenic Isotopes – Measure Time</a:t>
            </a:r>
          </a:p>
          <a:p>
            <a:r>
              <a:rPr lang="en-US" b="1">
                <a:solidFill>
                  <a:schemeClr val="tx1"/>
                </a:solidFill>
              </a:rPr>
              <a:t>Stable Isotopes – Trace Natural Processes </a:t>
            </a:r>
            <a:endParaRPr lang="en-ZA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Skala Waktu Geologi - Geografi.org">
            <a:extLst>
              <a:ext uri="{FF2B5EF4-FFF2-40B4-BE49-F238E27FC236}">
                <a16:creationId xmlns:a16="http://schemas.microsoft.com/office/drawing/2014/main" id="{2A8FD9EB-7A56-AEE8-7B29-63805CE75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95" y="1768761"/>
            <a:ext cx="5273461" cy="432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601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0FB3B-7CC2-2566-889B-D287E52F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Radiogenic Isotopes</a:t>
            </a:r>
            <a:endParaRPr lang="en-ZA" dirty="0"/>
          </a:p>
        </p:txBody>
      </p:sp>
      <p:pic>
        <p:nvPicPr>
          <p:cNvPr id="2050" name="Picture 2" descr="Principles of radiometric dating | Radiochemistry Class Notes">
            <a:extLst>
              <a:ext uri="{FF2B5EF4-FFF2-40B4-BE49-F238E27FC236}">
                <a16:creationId xmlns:a16="http://schemas.microsoft.com/office/drawing/2014/main" id="{855729E8-5242-E7B1-C82D-49E3EC3D4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77" y="3037981"/>
            <a:ext cx="8696325" cy="329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raninite crystal (1 cm in length) with feldspar from the Swamp Mine,... |  Download Scientific Diagram">
            <a:extLst>
              <a:ext uri="{FF2B5EF4-FFF2-40B4-BE49-F238E27FC236}">
                <a16:creationId xmlns:a16="http://schemas.microsoft.com/office/drawing/2014/main" id="{1A65CC24-810D-0444-B489-670079B62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889" y="112394"/>
            <a:ext cx="2609334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495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4FF08-6049-D391-AED5-B8C112C56E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ZA" dirty="0">
                <a:solidFill>
                  <a:schemeClr val="tx1"/>
                </a:solidFill>
              </a:rPr>
              <a:t>What Do Radiogenic Isotopes Tell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218E4-31A7-05C1-C3E5-E596F41BA05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en-ZA" b="1" dirty="0">
                <a:solidFill>
                  <a:schemeClr val="tx1"/>
                </a:solidFill>
              </a:rPr>
              <a:t>Radiogenic isotopes are produced by the decay of unstable (parent) isotopes into stable (daughter) isotopes over time.</a:t>
            </a:r>
          </a:p>
          <a:p>
            <a:r>
              <a:rPr lang="en-ZA" b="1" dirty="0">
                <a:solidFill>
                  <a:schemeClr val="tx1"/>
                </a:solidFill>
              </a:rPr>
              <a:t>Their ratios (e.g. ²⁰⁶Pb/²³⁸U, ⁸⁷Sr/⁸⁶Sr, ¹⁴³Nd/¹⁴⁴Nd, ¹⁷⁶Hf/¹⁷⁷Hf) change predictably through radioactive decay.</a:t>
            </a:r>
          </a:p>
          <a:p>
            <a:r>
              <a:rPr lang="en-ZA" b="1" dirty="0">
                <a:solidFill>
                  <a:schemeClr val="tx1"/>
                </a:solidFill>
              </a:rPr>
              <a:t>They act as geological clocks and tracers for processes such as:</a:t>
            </a:r>
          </a:p>
          <a:p>
            <a:pPr lvl="1"/>
            <a:r>
              <a:rPr lang="en-ZA" b="1" dirty="0">
                <a:solidFill>
                  <a:schemeClr val="tx1"/>
                </a:solidFill>
              </a:rPr>
              <a:t>Dating rocks and minerals (U–Pb, Rb–Sr, </a:t>
            </a:r>
            <a:r>
              <a:rPr lang="en-ZA" b="1" dirty="0" err="1">
                <a:solidFill>
                  <a:schemeClr val="tx1"/>
                </a:solidFill>
              </a:rPr>
              <a:t>Sm</a:t>
            </a:r>
            <a:r>
              <a:rPr lang="en-ZA" b="1" dirty="0">
                <a:solidFill>
                  <a:schemeClr val="tx1"/>
                </a:solidFill>
              </a:rPr>
              <a:t>–Nd, Lu–Hf systems)</a:t>
            </a:r>
          </a:p>
          <a:p>
            <a:pPr lvl="1"/>
            <a:r>
              <a:rPr lang="en-ZA" b="1" dirty="0">
                <a:solidFill>
                  <a:schemeClr val="tx1"/>
                </a:solidFill>
              </a:rPr>
              <a:t>Tracing magma sources and crustal evolution (Sr–Nd–Hf isotopes)</a:t>
            </a:r>
          </a:p>
          <a:p>
            <a:pPr lvl="1"/>
            <a:r>
              <a:rPr lang="en-ZA" b="1" dirty="0">
                <a:solidFill>
                  <a:schemeClr val="tx1"/>
                </a:solidFill>
              </a:rPr>
              <a:t>Determining timing of metamorphism and alteration (Rb–Sr, U–Pb in minerals)</a:t>
            </a:r>
          </a:p>
          <a:p>
            <a:pPr lvl="1"/>
            <a:r>
              <a:rPr lang="en-ZA" b="1" dirty="0">
                <a:solidFill>
                  <a:schemeClr val="tx1"/>
                </a:solidFill>
              </a:rPr>
              <a:t>Tracking fluid movement and ore formation (Sr, Pb isotopes in veins and carbonates)</a:t>
            </a:r>
          </a:p>
          <a:p>
            <a:r>
              <a:rPr lang="en-ZA" b="1" dirty="0">
                <a:solidFill>
                  <a:schemeClr val="tx1"/>
                </a:solidFill>
              </a:rPr>
              <a:t>They provide quantitative ages and geochemical fingerprints that reveal Earth’s history, crustal growth, and mantle evolution.</a:t>
            </a:r>
          </a:p>
          <a:p>
            <a:endParaRPr lang="en-Z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99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83D3-D570-1BE7-7AE6-DD385CBFF2D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ZA" dirty="0">
                <a:solidFill>
                  <a:schemeClr val="tx1"/>
                </a:solidFill>
              </a:rPr>
              <a:t>What Do Stable Isotopes Tell Us?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466FA0E-E61F-4957-5729-9E22BF8368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0080" y="2923836"/>
            <a:ext cx="10890928" cy="298543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Stable isotope ratios (e.g.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δ¹³C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δ¹⁸O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δ²H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vary with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metabolic pathways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and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environmental conditions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act as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natural fingerprints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tracing processes such as:</a:t>
            </a:r>
          </a:p>
          <a:p>
            <a:pPr marL="265176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Climate change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(ice cores, shells, fossils)</a:t>
            </a:r>
          </a:p>
          <a:p>
            <a:pPr marL="265176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 sources and cycles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(hydrology, rainfall origin)</a:t>
            </a:r>
          </a:p>
          <a:p>
            <a:pPr marL="265176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Biological activity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(photosynthesis, respiration, food webs)</a:t>
            </a:r>
          </a:p>
          <a:p>
            <a:pPr marL="265176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Diagenesis and metamorphism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(fluid–rock interaction)</a:t>
            </a:r>
          </a:p>
          <a:p>
            <a:pPr marL="265176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provide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clues about Earth’s past environments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biogeochemical cycles, and life processes.</a:t>
            </a:r>
          </a:p>
        </p:txBody>
      </p:sp>
    </p:spTree>
    <p:extLst>
      <p:ext uri="{BB962C8B-B14F-4D97-AF65-F5344CB8AC3E}">
        <p14:creationId xmlns:p14="http://schemas.microsoft.com/office/powerpoint/2010/main" val="1541568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C69525-1BE4-4BA0-A23C-3BB6C162E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1C4A6-94A3-BB50-AC6E-33EC734DD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/>
              <a:t>In Isotope Geochemistry, we work with ratios</a:t>
            </a:r>
            <a:endParaRPr lang="en-Z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8AF875-C18B-4B48-AE4C-A63FD3CEF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Rectangle 2">
            <a:extLst>
              <a:ext uri="{FF2B5EF4-FFF2-40B4-BE49-F238E27FC236}">
                <a16:creationId xmlns:a16="http://schemas.microsoft.com/office/drawing/2014/main" id="{81DE058B-9BB4-DC4D-F769-44CCBDA555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231357"/>
              </p:ext>
            </p:extLst>
          </p:nvPr>
        </p:nvGraphicFramePr>
        <p:xfrm>
          <a:off x="640079" y="2559050"/>
          <a:ext cx="10890929" cy="3738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AA1F31BB-3926-0196-BD79-4D333946E063}"/>
              </a:ext>
            </a:extLst>
          </p:cNvPr>
          <p:cNvSpPr txBox="1">
            <a:spLocks/>
          </p:cNvSpPr>
          <p:nvPr/>
        </p:nvSpPr>
        <p:spPr>
          <a:xfrm>
            <a:off x="640078" y="1281432"/>
            <a:ext cx="10890929" cy="1097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In Isotope Geochemistry, we work with ratios</a:t>
            </a:r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712597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846</Words>
  <Application>Microsoft Office PowerPoint</Application>
  <PresentationFormat>Widescreen</PresentationFormat>
  <Paragraphs>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Grandview Display</vt:lpstr>
      <vt:lpstr>DashVTI</vt:lpstr>
      <vt:lpstr>Introduction to Isotope Geochemistry</vt:lpstr>
      <vt:lpstr>What Are Isotopes?</vt:lpstr>
      <vt:lpstr>What defines the properties of a Chemical Element?</vt:lpstr>
      <vt:lpstr>What Defines a Chemical Element?</vt:lpstr>
      <vt:lpstr>Atomic Mass of an Element</vt:lpstr>
      <vt:lpstr>PowerPoint Presentation</vt:lpstr>
      <vt:lpstr>atomic mass ≠ isotope mass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Radiogenic vs Stable Isotopes </vt:lpstr>
      <vt:lpstr>Radiogenic Isotopes</vt:lpstr>
      <vt:lpstr>What Do Radiogenic Isotopes Tell Us?</vt:lpstr>
      <vt:lpstr>What Do Stable Isotopes Tell Us?</vt:lpstr>
      <vt:lpstr>In Isotope Geochemistry, we work with ratios</vt:lpstr>
    </vt:vector>
  </TitlesOfParts>
  <Company>Stellenbosch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Lana, CDC, Prof [lana@sun.ac.za]</cp:lastModifiedBy>
  <cp:revision>60</cp:revision>
  <dcterms:created xsi:type="dcterms:W3CDTF">2025-10-14T09:09:53Z</dcterms:created>
  <dcterms:modified xsi:type="dcterms:W3CDTF">2025-12-01T08:33:04Z</dcterms:modified>
</cp:coreProperties>
</file>