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6" r:id="rId2"/>
    <p:sldId id="317" r:id="rId3"/>
    <p:sldId id="318" r:id="rId4"/>
    <p:sldId id="320" r:id="rId5"/>
    <p:sldId id="321" r:id="rId6"/>
    <p:sldId id="322" r:id="rId7"/>
    <p:sldId id="323" r:id="rId8"/>
    <p:sldId id="329" r:id="rId9"/>
    <p:sldId id="328" r:id="rId10"/>
    <p:sldId id="326" r:id="rId11"/>
    <p:sldId id="327" r:id="rId12"/>
    <p:sldId id="324" r:id="rId13"/>
    <p:sldId id="325" r:id="rId14"/>
    <p:sldId id="379" r:id="rId15"/>
    <p:sldId id="339" r:id="rId16"/>
    <p:sldId id="330" r:id="rId17"/>
    <p:sldId id="331" r:id="rId18"/>
    <p:sldId id="332" r:id="rId19"/>
    <p:sldId id="333" r:id="rId20"/>
    <p:sldId id="335" r:id="rId21"/>
    <p:sldId id="336" r:id="rId22"/>
    <p:sldId id="334" r:id="rId23"/>
    <p:sldId id="344" r:id="rId24"/>
    <p:sldId id="337" r:id="rId25"/>
    <p:sldId id="380" r:id="rId26"/>
    <p:sldId id="381" r:id="rId27"/>
    <p:sldId id="341" r:id="rId28"/>
    <p:sldId id="382" r:id="rId29"/>
    <p:sldId id="338" r:id="rId30"/>
    <p:sldId id="347" r:id="rId31"/>
    <p:sldId id="351" r:id="rId32"/>
    <p:sldId id="358" r:id="rId33"/>
    <p:sldId id="352" r:id="rId34"/>
    <p:sldId id="354" r:id="rId35"/>
    <p:sldId id="355" r:id="rId36"/>
    <p:sldId id="356" r:id="rId37"/>
    <p:sldId id="360" r:id="rId38"/>
    <p:sldId id="361" r:id="rId39"/>
    <p:sldId id="387" r:id="rId40"/>
    <p:sldId id="384" r:id="rId41"/>
    <p:sldId id="388" r:id="rId42"/>
    <p:sldId id="386" r:id="rId43"/>
    <p:sldId id="385" r:id="rId44"/>
    <p:sldId id="363" r:id="rId45"/>
    <p:sldId id="372" r:id="rId46"/>
    <p:sldId id="362" r:id="rId47"/>
    <p:sldId id="369" r:id="rId48"/>
    <p:sldId id="370" r:id="rId49"/>
    <p:sldId id="377" r:id="rId50"/>
    <p:sldId id="373" r:id="rId51"/>
    <p:sldId id="383" r:id="rId52"/>
    <p:sldId id="375" r:id="rId53"/>
    <p:sldId id="376" r:id="rId54"/>
    <p:sldId id="374" r:id="rId55"/>
    <p:sldId id="378" r:id="rId56"/>
    <p:sldId id="364" r:id="rId57"/>
    <p:sldId id="365" r:id="rId58"/>
    <p:sldId id="366" r:id="rId59"/>
    <p:sldId id="367" r:id="rId60"/>
    <p:sldId id="368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21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883535-E8CF-4547-86D5-19B9024D041E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B0C6F3A-AC66-41B2-9ACC-14754230A2AD}">
      <dgm:prSet/>
      <dgm:spPr/>
      <dgm:t>
        <a:bodyPr/>
        <a:lstStyle/>
        <a:p>
          <a:r>
            <a:rPr lang="en-ZA" b="1"/>
            <a:t>Stable isotopes trace processes </a:t>
          </a:r>
          <a:endParaRPr lang="en-US"/>
        </a:p>
      </dgm:t>
    </dgm:pt>
    <dgm:pt modelId="{45EC7C1D-3546-4F0E-BFBE-76E847F79D46}" type="parTrans" cxnId="{A8352540-6819-40FD-BC39-185974B68FEA}">
      <dgm:prSet/>
      <dgm:spPr/>
      <dgm:t>
        <a:bodyPr/>
        <a:lstStyle/>
        <a:p>
          <a:endParaRPr lang="en-US"/>
        </a:p>
      </dgm:t>
    </dgm:pt>
    <dgm:pt modelId="{5CF593E5-8D6C-429A-8F0C-86FB5D7B37A6}" type="sibTrans" cxnId="{A8352540-6819-40FD-BC39-185974B68FEA}">
      <dgm:prSet/>
      <dgm:spPr/>
      <dgm:t>
        <a:bodyPr/>
        <a:lstStyle/>
        <a:p>
          <a:endParaRPr lang="en-US"/>
        </a:p>
      </dgm:t>
    </dgm:pt>
    <dgm:pt modelId="{19433256-3F6B-4E25-832B-0C55D7092DB0}">
      <dgm:prSet/>
      <dgm:spPr/>
      <dgm:t>
        <a:bodyPr/>
        <a:lstStyle/>
        <a:p>
          <a:r>
            <a:rPr lang="en-ZA" b="1"/>
            <a:t>Radiogenic isotopes tell time.</a:t>
          </a:r>
          <a:endParaRPr lang="en-US"/>
        </a:p>
      </dgm:t>
    </dgm:pt>
    <dgm:pt modelId="{28E4446F-6A9E-4991-9A1A-D0C8FADE8BFF}" type="parTrans" cxnId="{EE09D0F0-2CF1-4FF4-B1F5-9494DBA42569}">
      <dgm:prSet/>
      <dgm:spPr/>
      <dgm:t>
        <a:bodyPr/>
        <a:lstStyle/>
        <a:p>
          <a:endParaRPr lang="en-US"/>
        </a:p>
      </dgm:t>
    </dgm:pt>
    <dgm:pt modelId="{289967C1-0866-450A-A60B-7BF5826AF880}" type="sibTrans" cxnId="{EE09D0F0-2CF1-4FF4-B1F5-9494DBA42569}">
      <dgm:prSet/>
      <dgm:spPr/>
      <dgm:t>
        <a:bodyPr/>
        <a:lstStyle/>
        <a:p>
          <a:endParaRPr lang="en-US"/>
        </a:p>
      </dgm:t>
    </dgm:pt>
    <dgm:pt modelId="{B19875F1-7105-4122-AEDE-8141132A5AEA}">
      <dgm:prSet/>
      <dgm:spPr/>
      <dgm:t>
        <a:bodyPr/>
        <a:lstStyle/>
        <a:p>
          <a:r>
            <a:rPr lang="en-ZA" b="1"/>
            <a:t>Together, they unlock Earth’s past</a:t>
          </a:r>
          <a:endParaRPr lang="en-US"/>
        </a:p>
      </dgm:t>
    </dgm:pt>
    <dgm:pt modelId="{D374C26E-F49C-4708-B1F3-858510146C89}" type="parTrans" cxnId="{2744A280-6127-40B9-A771-FFF0013372BD}">
      <dgm:prSet/>
      <dgm:spPr/>
      <dgm:t>
        <a:bodyPr/>
        <a:lstStyle/>
        <a:p>
          <a:endParaRPr lang="en-US"/>
        </a:p>
      </dgm:t>
    </dgm:pt>
    <dgm:pt modelId="{81EB6D03-8F50-4CF1-8CC2-E70DBD5399D2}" type="sibTrans" cxnId="{2744A280-6127-40B9-A771-FFF0013372BD}">
      <dgm:prSet/>
      <dgm:spPr/>
      <dgm:t>
        <a:bodyPr/>
        <a:lstStyle/>
        <a:p>
          <a:endParaRPr lang="en-US"/>
        </a:p>
      </dgm:t>
    </dgm:pt>
    <dgm:pt modelId="{7C55DAD0-AE25-426C-878D-992FD075F8A9}" type="pres">
      <dgm:prSet presAssocID="{E0883535-E8CF-4547-86D5-19B9024D041E}" presName="linear" presStyleCnt="0">
        <dgm:presLayoutVars>
          <dgm:animLvl val="lvl"/>
          <dgm:resizeHandles val="exact"/>
        </dgm:presLayoutVars>
      </dgm:prSet>
      <dgm:spPr/>
    </dgm:pt>
    <dgm:pt modelId="{BA38306E-2AF8-4042-9466-3A88638A64D5}" type="pres">
      <dgm:prSet presAssocID="{9B0C6F3A-AC66-41B2-9ACC-14754230A2A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DF07624-9EEB-4DF9-8C5A-C44D76604083}" type="pres">
      <dgm:prSet presAssocID="{5CF593E5-8D6C-429A-8F0C-86FB5D7B37A6}" presName="spacer" presStyleCnt="0"/>
      <dgm:spPr/>
    </dgm:pt>
    <dgm:pt modelId="{37AE4B25-6C77-48F1-9AB2-FF0CCC37C2C4}" type="pres">
      <dgm:prSet presAssocID="{19433256-3F6B-4E25-832B-0C55D7092DB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C5D3A37-3C72-48A4-B4CB-665304CA9D8E}" type="pres">
      <dgm:prSet presAssocID="{289967C1-0866-450A-A60B-7BF5826AF880}" presName="spacer" presStyleCnt="0"/>
      <dgm:spPr/>
    </dgm:pt>
    <dgm:pt modelId="{EC30889C-0097-48CE-97F8-CA43DE2BC9A6}" type="pres">
      <dgm:prSet presAssocID="{B19875F1-7105-4122-AEDE-8141132A5AE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0264308-D1FA-499F-96A9-6606AF24C354}" type="presOf" srcId="{B19875F1-7105-4122-AEDE-8141132A5AEA}" destId="{EC30889C-0097-48CE-97F8-CA43DE2BC9A6}" srcOrd="0" destOrd="0" presId="urn:microsoft.com/office/officeart/2005/8/layout/vList2"/>
    <dgm:cxn modelId="{C82D5933-E0CD-4AD5-B070-CD42FD3B2EDA}" type="presOf" srcId="{19433256-3F6B-4E25-832B-0C55D7092DB0}" destId="{37AE4B25-6C77-48F1-9AB2-FF0CCC37C2C4}" srcOrd="0" destOrd="0" presId="urn:microsoft.com/office/officeart/2005/8/layout/vList2"/>
    <dgm:cxn modelId="{A8352540-6819-40FD-BC39-185974B68FEA}" srcId="{E0883535-E8CF-4547-86D5-19B9024D041E}" destId="{9B0C6F3A-AC66-41B2-9ACC-14754230A2AD}" srcOrd="0" destOrd="0" parTransId="{45EC7C1D-3546-4F0E-BFBE-76E847F79D46}" sibTransId="{5CF593E5-8D6C-429A-8F0C-86FB5D7B37A6}"/>
    <dgm:cxn modelId="{5BD44769-FCC5-47D3-81C4-1C025C325197}" type="presOf" srcId="{9B0C6F3A-AC66-41B2-9ACC-14754230A2AD}" destId="{BA38306E-2AF8-4042-9466-3A88638A64D5}" srcOrd="0" destOrd="0" presId="urn:microsoft.com/office/officeart/2005/8/layout/vList2"/>
    <dgm:cxn modelId="{2744A280-6127-40B9-A771-FFF0013372BD}" srcId="{E0883535-E8CF-4547-86D5-19B9024D041E}" destId="{B19875F1-7105-4122-AEDE-8141132A5AEA}" srcOrd="2" destOrd="0" parTransId="{D374C26E-F49C-4708-B1F3-858510146C89}" sibTransId="{81EB6D03-8F50-4CF1-8CC2-E70DBD5399D2}"/>
    <dgm:cxn modelId="{BCD05DD7-D2A1-4945-B5AC-7C17D6021A02}" type="presOf" srcId="{E0883535-E8CF-4547-86D5-19B9024D041E}" destId="{7C55DAD0-AE25-426C-878D-992FD075F8A9}" srcOrd="0" destOrd="0" presId="urn:microsoft.com/office/officeart/2005/8/layout/vList2"/>
    <dgm:cxn modelId="{EE09D0F0-2CF1-4FF4-B1F5-9494DBA42569}" srcId="{E0883535-E8CF-4547-86D5-19B9024D041E}" destId="{19433256-3F6B-4E25-832B-0C55D7092DB0}" srcOrd="1" destOrd="0" parTransId="{28E4446F-6A9E-4991-9A1A-D0C8FADE8BFF}" sibTransId="{289967C1-0866-450A-A60B-7BF5826AF880}"/>
    <dgm:cxn modelId="{8D5E5E3E-9B8A-4463-BC40-6EB8F7B6B78A}" type="presParOf" srcId="{7C55DAD0-AE25-426C-878D-992FD075F8A9}" destId="{BA38306E-2AF8-4042-9466-3A88638A64D5}" srcOrd="0" destOrd="0" presId="urn:microsoft.com/office/officeart/2005/8/layout/vList2"/>
    <dgm:cxn modelId="{4DEF8514-2E8B-4DC8-B298-520471D3BD6B}" type="presParOf" srcId="{7C55DAD0-AE25-426C-878D-992FD075F8A9}" destId="{4DF07624-9EEB-4DF9-8C5A-C44D76604083}" srcOrd="1" destOrd="0" presId="urn:microsoft.com/office/officeart/2005/8/layout/vList2"/>
    <dgm:cxn modelId="{1B0E1154-C881-4D56-A750-80DEB22A4385}" type="presParOf" srcId="{7C55DAD0-AE25-426C-878D-992FD075F8A9}" destId="{37AE4B25-6C77-48F1-9AB2-FF0CCC37C2C4}" srcOrd="2" destOrd="0" presId="urn:microsoft.com/office/officeart/2005/8/layout/vList2"/>
    <dgm:cxn modelId="{C61D3B91-FABD-4213-8813-BF48315BE7B0}" type="presParOf" srcId="{7C55DAD0-AE25-426C-878D-992FD075F8A9}" destId="{DC5D3A37-3C72-48A4-B4CB-665304CA9D8E}" srcOrd="3" destOrd="0" presId="urn:microsoft.com/office/officeart/2005/8/layout/vList2"/>
    <dgm:cxn modelId="{1A65682B-C105-4B2B-B222-71EEED5D1DEC}" type="presParOf" srcId="{7C55DAD0-AE25-426C-878D-992FD075F8A9}" destId="{EC30889C-0097-48CE-97F8-CA43DE2BC9A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38306E-2AF8-4042-9466-3A88638A64D5}">
      <dsp:nvSpPr>
        <dsp:cNvPr id="0" name=""/>
        <dsp:cNvSpPr/>
      </dsp:nvSpPr>
      <dsp:spPr>
        <a:xfrm>
          <a:off x="0" y="26084"/>
          <a:ext cx="6253721" cy="1591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4000" b="1" kern="1200"/>
            <a:t>Stable isotopes trace processes </a:t>
          </a:r>
          <a:endParaRPr lang="en-US" sz="4000" kern="1200"/>
        </a:p>
      </dsp:txBody>
      <dsp:txXfrm>
        <a:off x="77676" y="103760"/>
        <a:ext cx="6098369" cy="1435848"/>
      </dsp:txXfrm>
    </dsp:sp>
    <dsp:sp modelId="{37AE4B25-6C77-48F1-9AB2-FF0CCC37C2C4}">
      <dsp:nvSpPr>
        <dsp:cNvPr id="0" name=""/>
        <dsp:cNvSpPr/>
      </dsp:nvSpPr>
      <dsp:spPr>
        <a:xfrm>
          <a:off x="0" y="1732485"/>
          <a:ext cx="6253721" cy="1591200"/>
        </a:xfrm>
        <a:prstGeom prst="round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4000" b="1" kern="1200"/>
            <a:t>Radiogenic isotopes tell time.</a:t>
          </a:r>
          <a:endParaRPr lang="en-US" sz="4000" kern="1200"/>
        </a:p>
      </dsp:txBody>
      <dsp:txXfrm>
        <a:off x="77676" y="1810161"/>
        <a:ext cx="6098369" cy="1435848"/>
      </dsp:txXfrm>
    </dsp:sp>
    <dsp:sp modelId="{EC30889C-0097-48CE-97F8-CA43DE2BC9A6}">
      <dsp:nvSpPr>
        <dsp:cNvPr id="0" name=""/>
        <dsp:cNvSpPr/>
      </dsp:nvSpPr>
      <dsp:spPr>
        <a:xfrm>
          <a:off x="0" y="3438885"/>
          <a:ext cx="6253721" cy="1591200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4000" b="1" kern="1200"/>
            <a:t>Together, they unlock Earth’s past</a:t>
          </a:r>
          <a:endParaRPr lang="en-US" sz="4000" kern="1200"/>
        </a:p>
      </dsp:txBody>
      <dsp:txXfrm>
        <a:off x="77676" y="3516561"/>
        <a:ext cx="6098369" cy="14358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C5CCC-FE56-6584-C813-78915117FA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14D45A-9B91-68F5-29A7-7DDFAD163E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2464E3-FD1D-56DB-62D7-B140D86C6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0CD10-58AF-474A-8B6B-B38711E603B5}" type="datetimeFigureOut">
              <a:rPr lang="en-ZA" smtClean="0"/>
              <a:t>2025/12/02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00E88-64CC-8CE0-895C-EF33FC4F3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85C7CB-E217-6203-0159-1097BD8BF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632BD-09BD-4FB5-AAA4-02A6B65CE1D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32357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CF9C1-55E0-D66B-FA3D-AFD094209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A2F30-8EF9-5E50-57B0-7986616EA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E0AF46-A859-CF15-A15E-70517A21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0CD10-58AF-474A-8B6B-B38711E603B5}" type="datetimeFigureOut">
              <a:rPr lang="en-ZA" smtClean="0"/>
              <a:t>2025/12/02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7A58C-627C-25D5-BDC8-F67C07401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652320-C9AD-75DE-55D5-753C49E2B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632BD-09BD-4FB5-AAA4-02A6B65CE1D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41304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7D918-1DA9-EB1F-2709-CB6A93CCB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8143A6-89A5-E288-C94C-7E86CA95CD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FA8A9-BB18-343B-8222-67B68CC92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0CD10-58AF-474A-8B6B-B38711E603B5}" type="datetimeFigureOut">
              <a:rPr lang="en-ZA" smtClean="0"/>
              <a:t>2025/12/02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DE79C-9A6A-102B-38E1-0203727F6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235D2-05C9-FE59-864B-A63EBF105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632BD-09BD-4FB5-AAA4-02A6B65CE1D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36485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0EB18-7A88-1F7C-AEC6-301D50008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ACBBD-8CDB-71C0-062E-E473916F9D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9266B2-38DF-0E73-DF86-7F6D5A6D22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A3CC70-88EA-2C11-49A5-8C8C036D8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0CD10-58AF-474A-8B6B-B38711E603B5}" type="datetimeFigureOut">
              <a:rPr lang="en-ZA" smtClean="0"/>
              <a:t>2025/12/02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E9A6F5-45D1-031F-F3F3-566924500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79015C-7081-06E1-D9BD-0D68FB0DF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632BD-09BD-4FB5-AAA4-02A6B65CE1D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49283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1ED8D-D362-36A9-8752-5CBEA99D5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C99CB1-C965-5EAA-0A2F-97AE57F08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1BA474-9083-2425-E141-54D4816716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8248CD-CCAD-4BC6-9CEC-7D5699F771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D30591-2C29-07A2-4127-743DB6C933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74F2D9-C0AD-1D6F-FF39-1720D42B5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0CD10-58AF-474A-8B6B-B38711E603B5}" type="datetimeFigureOut">
              <a:rPr lang="en-ZA" smtClean="0"/>
              <a:t>2025/12/02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D7FF4F-7C4D-AAC0-58B8-980380F4E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6903AA-3851-5E74-AD3F-DE5827D7A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632BD-09BD-4FB5-AAA4-02A6B65CE1D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55518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33A24-9C92-B5AC-ADF2-FA836E4DD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B7B569-45A9-2DB3-27A7-175D443E8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0CD10-58AF-474A-8B6B-B38711E603B5}" type="datetimeFigureOut">
              <a:rPr lang="en-ZA" smtClean="0"/>
              <a:t>2025/12/02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F15AD6-A332-A42F-46CF-0A464D08B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B85CD-B43F-FDF5-1084-2A1F3110B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632BD-09BD-4FB5-AAA4-02A6B65CE1D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41750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3599C5-7D94-A7B6-371F-4D750C83B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0CD10-58AF-474A-8B6B-B38711E603B5}" type="datetimeFigureOut">
              <a:rPr lang="en-ZA" smtClean="0"/>
              <a:t>2025/12/02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BCFA77-E9B3-DE77-1699-1BE8B9E6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2546B6-7145-942D-AC2B-A85CEBC4F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632BD-09BD-4FB5-AAA4-02A6B65CE1D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76323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5D617-87D7-3DDE-0DC9-67EA50FC9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04898-1E06-2E77-D3FF-C9F562B9E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C043D0-EDA9-7413-3C2F-C1BFD966EA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3CBADC-D1E8-9B86-95DE-B30FC7E81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0CD10-58AF-474A-8B6B-B38711E603B5}" type="datetimeFigureOut">
              <a:rPr lang="en-ZA" smtClean="0"/>
              <a:t>2025/12/02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F7E1AD-D151-6A3D-FEBD-8B22E9078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573F3C-0DEA-5C03-EC6E-535932368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632BD-09BD-4FB5-AAA4-02A6B65CE1D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70420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F1662-77FD-6415-D072-FEDB6DFB1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C9252F-98A0-65DB-00A3-900B7A015F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9D14A1-75E5-449C-1518-253E8C89F7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519520-D28A-C115-417B-6FF36BA9F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0CD10-58AF-474A-8B6B-B38711E603B5}" type="datetimeFigureOut">
              <a:rPr lang="en-ZA" smtClean="0"/>
              <a:t>2025/12/02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EF02F5-280E-F3E6-255E-E81C6CEA7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6DD29A-5DE0-CD21-F96C-620547812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632BD-09BD-4FB5-AAA4-02A6B65CE1D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294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60F65-382A-8BF7-0032-1305E54FA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F99CA5-DE35-1F75-BE4A-F1491C4EE4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435488-BE4C-8418-657B-974E434D8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0CD10-58AF-474A-8B6B-B38711E603B5}" type="datetimeFigureOut">
              <a:rPr lang="en-ZA" smtClean="0"/>
              <a:t>2025/12/02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F82FB4-E3AC-377A-C504-CEEDC5B6D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762AF-19B9-6304-9984-527CA2362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632BD-09BD-4FB5-AAA4-02A6B65CE1D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10508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A0817F-B83D-DA58-FA03-FAA4E04F58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14897-7F01-B4B7-D6B9-D4E268D801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F0769-E750-BB89-6D9F-9310CFACC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0CD10-58AF-474A-8B6B-B38711E603B5}" type="datetimeFigureOut">
              <a:rPr lang="en-ZA" smtClean="0"/>
              <a:t>2025/12/02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EF832-DBEC-6506-31E2-F2ABAD7F7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9F3782-0683-B8CB-683B-5BF5D569E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632BD-09BD-4FB5-AAA4-02A6B65CE1D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90411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A00FE9-C2C0-7BD8-9A59-5D8809A25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2CAA8C-9EDF-0B85-B0EB-20B69B00F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F9F91-5253-DC53-70D0-DE3F3A8937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A0CD10-58AF-474A-8B6B-B38711E603B5}" type="datetimeFigureOut">
              <a:rPr lang="en-ZA" smtClean="0"/>
              <a:t>2025/12/02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6EE82-D0B8-0AA0-6EF5-ABE26221F3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7D24F-A161-E63C-1870-6BF913C79B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1632BD-09BD-4FB5-AAA4-02A6B65CE1D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55847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2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6.png"/><Relationship Id="rId7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20.png"/><Relationship Id="rId4" Type="http://schemas.openxmlformats.org/officeDocument/2006/relationships/image" Target="../media/image47.png"/><Relationship Id="rId9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7.jpeg"/><Relationship Id="rId4" Type="http://schemas.openxmlformats.org/officeDocument/2006/relationships/image" Target="../media/image5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75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jpeg"/><Relationship Id="rId4" Type="http://schemas.openxmlformats.org/officeDocument/2006/relationships/image" Target="../media/image7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3EFF7B1-6CB7-47D1-AD37-B870CA2B2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A2962B-21B6-4689-A95D-A8FF6ADE4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745280D-ED36-41FE-8EB1-CE597C99C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117348" y="774914"/>
            <a:ext cx="304800" cy="429768"/>
            <a:chOff x="215328" y="-46937"/>
            <a:chExt cx="304800" cy="2773841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D26CEB3-5AE4-4088-AD63-396DB50F2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AA9279A-AD34-474C-834E-6BF658144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3589559-7D9A-4ECD-90BB-A5565E2DA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01B1A71-DCEA-4EB2-8133-98A2CD6F0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0E95A5C-1E97-41C3-9DEC-245FF6DE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D3C3374-C720-4FCD-B6CD-AEF1D1A61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639E2EF-4D23-4EA3-B29E-D6362FF72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30820A4-6CEA-4BF7-8DE4-F5B2D2EB2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320E002-8AED-4D4F-A104-0585FFFB9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A0BF3F3-3A09-42CE-9483-114BD01DD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233BD5C-DFC7-4EB7-B348-7C9B5B8D0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A00D2CE1-35C1-46E6-BD59-CEE668BD9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58DCE86-9AE1-46D1-96D6-04B8B3EDF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9B74739-D423-4F25-A976-0A6CD86D1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018E700-FF08-42AA-9237-24E7A74AD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6B3488A-8A55-403E-B9C9-75AFA0CF5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5089B9D-BA8D-4A64-B95F-33940D9D6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E18403B7-F2C7-4C07-8522-21C319109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3B58CC6-A99E-43AF-A467-256F19287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FE97852-3A18-4317-B17E-8C45174F9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9D0BC6E-6D0B-4589-B1BF-372BAA383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30B892E-E062-4B0A-B79E-E55D36EC9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D1A4DF9-C28A-4C0A-B273-702F0C488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FBFA3C8-EEF3-B840-EE85-50B2D96FD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95992"/>
            <a:ext cx="4195140" cy="5638831"/>
          </a:xfr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Radiogenic vs Stable Isotopes</a:t>
            </a:r>
          </a:p>
        </p:txBody>
      </p:sp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FDBC72EE-F7EF-F2AC-680F-B410C8BD4E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9071633"/>
              </p:ext>
            </p:extLst>
          </p:nvPr>
        </p:nvGraphicFramePr>
        <p:xfrm>
          <a:off x="4915947" y="866585"/>
          <a:ext cx="6253722" cy="505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334141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56FDD9-9330-1E61-4CD5-63353551C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887" y="1261760"/>
            <a:ext cx="10212225" cy="433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429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4F70DD-1829-4812-854B-01A79EBC5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68" y="1376552"/>
            <a:ext cx="8267183" cy="43529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61B3B8-51BF-D688-5424-5A6AD32F7A9C}"/>
              </a:ext>
            </a:extLst>
          </p:cNvPr>
          <p:cNvSpPr txBox="1"/>
          <p:nvPr/>
        </p:nvSpPr>
        <p:spPr>
          <a:xfrm>
            <a:off x="8865870" y="316915"/>
            <a:ext cx="3048762" cy="120032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ZA" dirty="0"/>
              <a:t>¹²C – Stable Isotope</a:t>
            </a:r>
          </a:p>
          <a:p>
            <a:r>
              <a:rPr lang="en-ZA" dirty="0"/>
              <a:t>6 protons + 6 neutrons</a:t>
            </a:r>
          </a:p>
          <a:p>
            <a:r>
              <a:rPr lang="en-ZA" b="1" dirty="0"/>
              <a:t>Makes up about 99% of all carbon on Earth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ADC86D-FF32-C3AD-F022-88B0D6B77B0D}"/>
              </a:ext>
            </a:extLst>
          </p:cNvPr>
          <p:cNvSpPr txBox="1"/>
          <p:nvPr/>
        </p:nvSpPr>
        <p:spPr>
          <a:xfrm>
            <a:off x="8865870" y="2054275"/>
            <a:ext cx="3048762" cy="147732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ZA" dirty="0"/>
              <a:t>¹³C – Stable Isotope</a:t>
            </a:r>
          </a:p>
          <a:p>
            <a:r>
              <a:rPr lang="en-ZA" dirty="0"/>
              <a:t>6 protons + 7 neutrons</a:t>
            </a:r>
          </a:p>
          <a:p>
            <a:r>
              <a:rPr lang="en-ZA" dirty="0"/>
              <a:t>Slightly heavier but also stable (does not decay). Its relative abundance (≈1%)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A40C39-2229-E7CE-1FE2-AD6F74F1DE87}"/>
              </a:ext>
            </a:extLst>
          </p:cNvPr>
          <p:cNvSpPr txBox="1"/>
          <p:nvPr/>
        </p:nvSpPr>
        <p:spPr>
          <a:xfrm>
            <a:off x="8865870" y="4068634"/>
            <a:ext cx="3100578" cy="258532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ZA" dirty="0"/>
              <a:t>¹⁴C – Radioactive Isotope (Radiocarbon)6 protons + 8 neutrons.</a:t>
            </a:r>
          </a:p>
          <a:p>
            <a:r>
              <a:rPr lang="en-ZA" dirty="0"/>
              <a:t>Unstable (radioactive): decays over time to nitrogen-14 (¹⁴N) by beta decay.</a:t>
            </a:r>
          </a:p>
          <a:p>
            <a:endParaRPr lang="en-ZA" dirty="0"/>
          </a:p>
          <a:p>
            <a:r>
              <a:rPr lang="en-ZA" dirty="0"/>
              <a:t>Half-life: ~5,730 years</a:t>
            </a:r>
          </a:p>
        </p:txBody>
      </p:sp>
    </p:spTree>
    <p:extLst>
      <p:ext uri="{BB962C8B-B14F-4D97-AF65-F5344CB8AC3E}">
        <p14:creationId xmlns:p14="http://schemas.microsoft.com/office/powerpoint/2010/main" val="3733378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08074A-6E7F-1C60-5FF3-0840FEFEC5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012"/>
          <a:stretch>
            <a:fillRect/>
          </a:stretch>
        </p:blipFill>
        <p:spPr>
          <a:xfrm>
            <a:off x="500062" y="428625"/>
            <a:ext cx="9134475" cy="581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09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AE617C-F83A-071F-A217-281468E5A3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30000" y1="22276" x2="14878" y2="28130"/>
                        <a14:backgroundMark x1="14878" y1="28130" x2="2805" y2="45366"/>
                        <a14:backgroundMark x1="2805" y1="45366" x2="7927" y2="67154"/>
                        <a14:backgroundMark x1="7927" y1="67154" x2="44146" y2="79187"/>
                        <a14:backgroundMark x1="44146" y1="79187" x2="65000" y2="80813"/>
                        <a14:backgroundMark x1="65000" y1="80813" x2="83293" y2="73496"/>
                        <a14:backgroundMark x1="83293" y1="73496" x2="98293" y2="60976"/>
                        <a14:backgroundMark x1="98293" y1="60976" x2="91341" y2="39837"/>
                        <a14:backgroundMark x1="91341" y1="39837" x2="75610" y2="25041"/>
                        <a14:backgroundMark x1="75610" y1="25041" x2="39756" y2="18862"/>
                        <a14:backgroundMark x1="39756" y1="18862" x2="28415" y2="23415"/>
                        <a14:backgroundMark x1="11341" y1="13659" x2="12073" y2="13171"/>
                      </a14:backgroundRemoval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8473">
            <a:off x="2868551" y="3763227"/>
            <a:ext cx="3258986" cy="230981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311837D-3428-38CD-694A-9B628573B9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8783"/>
            <a:ext cx="8275320" cy="32602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C78C70-B010-DF34-B7DE-16B37B7DEC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4582" y="3925798"/>
            <a:ext cx="2361322" cy="19846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D23042-CA46-187A-E78F-DB288DF861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872" y="3328796"/>
            <a:ext cx="2706016" cy="16912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AFDBDB-341C-3F0A-7282-DD54B7CDC6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872" y="5171167"/>
            <a:ext cx="2706016" cy="168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118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4B95EE-A99E-5D87-8A9D-D507104CFC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139" b="24167"/>
          <a:stretch>
            <a:fillRect/>
          </a:stretch>
        </p:blipFill>
        <p:spPr>
          <a:xfrm>
            <a:off x="341539" y="528637"/>
            <a:ext cx="8738062" cy="58007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9FD124-12B2-1118-A7DD-87E255A51D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240"/>
          <a:stretch>
            <a:fillRect/>
          </a:stretch>
        </p:blipFill>
        <p:spPr>
          <a:xfrm>
            <a:off x="7972657" y="528637"/>
            <a:ext cx="4152667" cy="27908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C762D62-09FB-B06F-1FEE-02B7469B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backgroundMark x1="30000" y1="22276" x2="14878" y2="28130"/>
                        <a14:backgroundMark x1="14878" y1="28130" x2="2805" y2="45366"/>
                        <a14:backgroundMark x1="2805" y1="45366" x2="7927" y2="67154"/>
                        <a14:backgroundMark x1="7927" y1="67154" x2="44146" y2="79187"/>
                        <a14:backgroundMark x1="44146" y1="79187" x2="65000" y2="80813"/>
                        <a14:backgroundMark x1="65000" y1="80813" x2="83293" y2="73496"/>
                        <a14:backgroundMark x1="83293" y1="73496" x2="98293" y2="60976"/>
                        <a14:backgroundMark x1="98293" y1="60976" x2="91341" y2="39837"/>
                        <a14:backgroundMark x1="91341" y1="39837" x2="75610" y2="25041"/>
                        <a14:backgroundMark x1="75610" y1="25041" x2="39756" y2="18862"/>
                        <a14:backgroundMark x1="39756" y1="18862" x2="28415" y2="23415"/>
                        <a14:backgroundMark x1="11341" y1="13659" x2="12073" y2="13171"/>
                      </a14:backgroundRemoval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1539" y="-82627"/>
            <a:ext cx="1482998" cy="10510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DD06E5-D099-7D28-2BCB-C4417E4983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4225" y="4068838"/>
            <a:ext cx="2689529" cy="22605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08818E-8131-E4CF-6650-90339575E9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backgroundMark x1="30000" y1="22276" x2="14878" y2="28130"/>
                        <a14:backgroundMark x1="14878" y1="28130" x2="2805" y2="45366"/>
                        <a14:backgroundMark x1="2805" y1="45366" x2="7927" y2="67154"/>
                        <a14:backgroundMark x1="7927" y1="67154" x2="44146" y2="79187"/>
                        <a14:backgroundMark x1="44146" y1="79187" x2="65000" y2="80813"/>
                        <a14:backgroundMark x1="65000" y1="80813" x2="83293" y2="73496"/>
                        <a14:backgroundMark x1="83293" y1="73496" x2="98293" y2="60976"/>
                        <a14:backgroundMark x1="98293" y1="60976" x2="91341" y2="39837"/>
                        <a14:backgroundMark x1="91341" y1="39837" x2="75610" y2="25041"/>
                        <a14:backgroundMark x1="75610" y1="25041" x2="39756" y2="18862"/>
                        <a14:backgroundMark x1="39756" y1="18862" x2="28415" y2="23415"/>
                        <a14:backgroundMark x1="11341" y1="13659" x2="12073" y2="13171"/>
                      </a14:backgroundRemoval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18279" y="4594148"/>
            <a:ext cx="1482998" cy="105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562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18B04C-AAD2-A11D-F7A7-4ADB178032CB}"/>
              </a:ext>
            </a:extLst>
          </p:cNvPr>
          <p:cNvSpPr txBox="1"/>
          <p:nvPr/>
        </p:nvSpPr>
        <p:spPr>
          <a:xfrm>
            <a:off x="804672" y="2421683"/>
            <a:ext cx="4765949" cy="33534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4400" dirty="0">
                <a:solidFill>
                  <a:schemeClr val="tx2"/>
                </a:solidFill>
              </a:rPr>
              <a:t>Why do we have radioactive decay?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Graphic 5" descr="Radioactive">
            <a:extLst>
              <a:ext uri="{FF2B5EF4-FFF2-40B4-BE49-F238E27FC236}">
                <a16:creationId xmlns:a16="http://schemas.microsoft.com/office/drawing/2014/main" id="{3201E7C8-3D90-FC04-521A-8F9BC4E1E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08392" y="1819656"/>
            <a:ext cx="4142232" cy="414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4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0A450D-9F59-805E-A431-AF4928D1D1D5}"/>
              </a:ext>
            </a:extLst>
          </p:cNvPr>
          <p:cNvSpPr txBox="1"/>
          <p:nvPr/>
        </p:nvSpPr>
        <p:spPr>
          <a:xfrm>
            <a:off x="9001523" y="499110"/>
            <a:ext cx="2993832" cy="2846070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Inside the Nucleus: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Two main forces act within the nucleus —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one that binds it together, and one that pushes it apart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A06E35-FA1B-FCF1-E2FC-7B2EDCF054F3}"/>
              </a:ext>
            </a:extLst>
          </p:cNvPr>
          <p:cNvSpPr/>
          <p:nvPr/>
        </p:nvSpPr>
        <p:spPr>
          <a:xfrm>
            <a:off x="9036543" y="3733068"/>
            <a:ext cx="2958812" cy="117829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Competing Forces that make the atom unstable </a:t>
            </a:r>
            <a:endParaRPr lang="en-US" sz="1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CC5262-5382-BF6E-FBF3-5BB1A8AD3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238" y="877654"/>
            <a:ext cx="7608304" cy="5173647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700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B62B1A-F680-335F-FE05-2401C091C3A6}"/>
              </a:ext>
            </a:extLst>
          </p:cNvPr>
          <p:cNvSpPr txBox="1"/>
          <p:nvPr/>
        </p:nvSpPr>
        <p:spPr>
          <a:xfrm>
            <a:off x="319663" y="465307"/>
            <a:ext cx="11250168" cy="101566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ZA" sz="6000" b="1" dirty="0">
                <a:solidFill>
                  <a:schemeClr val="tx1"/>
                </a:solidFill>
              </a:rPr>
              <a:t>Nuclear vs Electrostatic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909C11-7220-D472-9C60-56A96A4CBB93}"/>
              </a:ext>
            </a:extLst>
          </p:cNvPr>
          <p:cNvSpPr txBox="1"/>
          <p:nvPr/>
        </p:nvSpPr>
        <p:spPr>
          <a:xfrm>
            <a:off x="319662" y="2331572"/>
            <a:ext cx="11250168" cy="156966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ZA" sz="2400" b="1" dirty="0"/>
              <a:t>The Nuclear (Strong) Force — the Glue </a:t>
            </a:r>
          </a:p>
          <a:p>
            <a:endParaRPr lang="en-ZA" dirty="0"/>
          </a:p>
          <a:p>
            <a:r>
              <a:rPr lang="en-ZA" dirty="0"/>
              <a:t>Acts between all nucleons (protons and neutrons).</a:t>
            </a:r>
          </a:p>
          <a:p>
            <a:endParaRPr lang="en-ZA" dirty="0"/>
          </a:p>
          <a:p>
            <a:r>
              <a:rPr lang="en-ZA" dirty="0"/>
              <a:t>It’s a very strong, attractive force, but it acts only over very short distances (about the size of a nucleus).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1E05CB-C097-5C68-2249-0B74EE618929}"/>
              </a:ext>
            </a:extLst>
          </p:cNvPr>
          <p:cNvSpPr txBox="1"/>
          <p:nvPr/>
        </p:nvSpPr>
        <p:spPr>
          <a:xfrm>
            <a:off x="319662" y="4430598"/>
            <a:ext cx="11250168" cy="246221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ZA" sz="2800" b="1" dirty="0"/>
              <a:t>The Electrostatic (Coulomb) Repulsion — the Push</a:t>
            </a:r>
          </a:p>
          <a:p>
            <a:endParaRPr lang="en-ZA" b="1" dirty="0"/>
          </a:p>
          <a:p>
            <a:r>
              <a:rPr lang="en-ZA" b="1" dirty="0"/>
              <a:t>Acts only between protons</a:t>
            </a:r>
            <a:r>
              <a:rPr lang="en-ZA" dirty="0"/>
              <a:t>, because they all have a </a:t>
            </a:r>
            <a:r>
              <a:rPr lang="en-ZA" b="1" dirty="0"/>
              <a:t>positive charge (+)</a:t>
            </a:r>
            <a:r>
              <a:rPr lang="en-ZA" dirty="0"/>
              <a:t>.</a:t>
            </a:r>
          </a:p>
          <a:p>
            <a:endParaRPr lang="en-ZA" dirty="0"/>
          </a:p>
          <a:p>
            <a:r>
              <a:rPr lang="en-ZA" dirty="0"/>
              <a:t>This is a </a:t>
            </a:r>
            <a:r>
              <a:rPr lang="en-ZA" b="1" dirty="0"/>
              <a:t>long-range repulsive force</a:t>
            </a:r>
            <a:r>
              <a:rPr lang="en-ZA" dirty="0"/>
              <a:t>, always pushing protons apart.</a:t>
            </a:r>
          </a:p>
          <a:p>
            <a:r>
              <a:rPr lang="en-ZA" dirty="0"/>
              <a:t>As the number of protons increases (in heavier elements), </a:t>
            </a:r>
            <a:r>
              <a:rPr lang="en-ZA" b="1" dirty="0"/>
              <a:t>repulsion grows stronger</a:t>
            </a:r>
            <a:r>
              <a:rPr lang="en-ZA" dirty="0"/>
              <a:t> and threatens nuclear stability.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18504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D037BF-66B0-1CCB-DA6D-A8FC7DA6D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5450"/>
            <a:ext cx="9177867" cy="51625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D83FF01-12E5-DB00-79E8-53BFD9B2C21A}"/>
              </a:ext>
            </a:extLst>
          </p:cNvPr>
          <p:cNvSpPr txBox="1"/>
          <p:nvPr/>
        </p:nvSpPr>
        <p:spPr>
          <a:xfrm>
            <a:off x="6867525" y="177165"/>
            <a:ext cx="5324475" cy="230832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ZA" b="1" dirty="0">
                <a:solidFill>
                  <a:schemeClr val="tx1"/>
                </a:solidFill>
              </a:rPr>
              <a:t>Radioactive Isotopes are unstable and undergo radioactive decay (</a:t>
            </a:r>
            <a:r>
              <a:rPr lang="el-GR" b="1" dirty="0">
                <a:solidFill>
                  <a:schemeClr val="tx1"/>
                </a:solidFill>
              </a:rPr>
              <a:t>α, β, </a:t>
            </a:r>
            <a:r>
              <a:rPr lang="en-ZA" b="1" dirty="0">
                <a:solidFill>
                  <a:schemeClr val="tx1"/>
                </a:solidFill>
              </a:rPr>
              <a:t>or </a:t>
            </a:r>
            <a:r>
              <a:rPr lang="el-GR" b="1" dirty="0">
                <a:solidFill>
                  <a:schemeClr val="tx1"/>
                </a:solidFill>
              </a:rPr>
              <a:t>γ </a:t>
            </a:r>
            <a:r>
              <a:rPr lang="en-ZA" b="1" dirty="0">
                <a:solidFill>
                  <a:schemeClr val="tx1"/>
                </a:solidFill>
              </a:rPr>
              <a:t>decay) to move toward stability.</a:t>
            </a:r>
          </a:p>
          <a:p>
            <a:endParaRPr lang="en-ZA" b="1" dirty="0">
              <a:solidFill>
                <a:schemeClr val="tx1"/>
              </a:solidFill>
            </a:endParaRPr>
          </a:p>
          <a:p>
            <a:r>
              <a:rPr lang="en-ZA" b="1" dirty="0">
                <a:solidFill>
                  <a:schemeClr val="tx1"/>
                </a:solidFill>
              </a:rPr>
              <a:t>Too many neutrons → </a:t>
            </a:r>
            <a:r>
              <a:rPr lang="el-GR" b="1" dirty="0">
                <a:solidFill>
                  <a:schemeClr val="tx1"/>
                </a:solidFill>
              </a:rPr>
              <a:t>β⁻ </a:t>
            </a:r>
            <a:r>
              <a:rPr lang="en-ZA" b="1" dirty="0">
                <a:solidFill>
                  <a:schemeClr val="tx1"/>
                </a:solidFill>
              </a:rPr>
              <a:t>decay (neutron → proton).</a:t>
            </a:r>
          </a:p>
          <a:p>
            <a:endParaRPr lang="en-ZA" b="1" dirty="0">
              <a:solidFill>
                <a:schemeClr val="tx1"/>
              </a:solidFill>
            </a:endParaRPr>
          </a:p>
          <a:p>
            <a:r>
              <a:rPr lang="en-ZA" b="1" dirty="0">
                <a:solidFill>
                  <a:schemeClr val="tx1"/>
                </a:solidFill>
              </a:rPr>
              <a:t>Too many protons → </a:t>
            </a:r>
            <a:r>
              <a:rPr lang="el-GR" b="1" dirty="0">
                <a:solidFill>
                  <a:schemeClr val="tx1"/>
                </a:solidFill>
              </a:rPr>
              <a:t>β⁺ </a:t>
            </a:r>
            <a:r>
              <a:rPr lang="en-ZA" b="1" dirty="0">
                <a:solidFill>
                  <a:schemeClr val="tx1"/>
                </a:solidFill>
              </a:rPr>
              <a:t>decay or electron capture (proton → neutron).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CC0A07E-52A0-B24F-F48C-9726CE6527E1}"/>
              </a:ext>
            </a:extLst>
          </p:cNvPr>
          <p:cNvSpPr/>
          <p:nvPr/>
        </p:nvSpPr>
        <p:spPr>
          <a:xfrm>
            <a:off x="1143000" y="5029200"/>
            <a:ext cx="1783080" cy="1527048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32B7FA-DDED-EE22-B66E-A0101E22C9DF}"/>
              </a:ext>
            </a:extLst>
          </p:cNvPr>
          <p:cNvSpPr txBox="1"/>
          <p:nvPr/>
        </p:nvSpPr>
        <p:spPr>
          <a:xfrm>
            <a:off x="100584" y="289976"/>
            <a:ext cx="6144768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ZA" dirty="0">
                <a:solidFill>
                  <a:schemeClr val="tx1"/>
                </a:solidFill>
              </a:rPr>
              <a:t>The band of stability represents the optimal balance between protons and neutrons</a:t>
            </a:r>
          </a:p>
        </p:txBody>
      </p:sp>
    </p:spTree>
    <p:extLst>
      <p:ext uri="{BB962C8B-B14F-4D97-AF65-F5344CB8AC3E}">
        <p14:creationId xmlns:p14="http://schemas.microsoft.com/office/powerpoint/2010/main" val="659443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FE989-B79B-905F-E6B7-7A829FEB5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A19978-42D8-F4B1-071D-65E1BFF4F3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4710"/>
            <a:ext cx="7472516" cy="42032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85CA5A-E9BC-E91C-FBB4-3B741CC5F9DE}"/>
              </a:ext>
            </a:extLst>
          </p:cNvPr>
          <p:cNvSpPr txBox="1"/>
          <p:nvPr/>
        </p:nvSpPr>
        <p:spPr>
          <a:xfrm>
            <a:off x="6440129" y="177165"/>
            <a:ext cx="5751871" cy="203132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ZA" b="1" dirty="0">
                <a:solidFill>
                  <a:schemeClr val="tx1"/>
                </a:solidFill>
              </a:rPr>
              <a:t>For small nuclei, the strong nuclear force (which binds protons and neutrons) is strong enough to balance the repulsion between protons when n = p.</a:t>
            </a:r>
          </a:p>
          <a:p>
            <a:endParaRPr lang="en-ZA" b="1" dirty="0">
              <a:solidFill>
                <a:schemeClr val="tx1"/>
              </a:solidFill>
            </a:endParaRPr>
          </a:p>
          <a:p>
            <a:r>
              <a:rPr lang="en-ZA" b="1" dirty="0">
                <a:solidFill>
                  <a:schemeClr val="tx1"/>
                </a:solidFill>
              </a:rPr>
              <a:t>As nuclei get heavier, more neutrons are needed to stabilise the increasing proton–proton</a:t>
            </a:r>
          </a:p>
          <a:p>
            <a:r>
              <a:rPr lang="en-ZA" b="1" dirty="0">
                <a:solidFill>
                  <a:schemeClr val="tx1"/>
                </a:solidFill>
              </a:rPr>
              <a:t> repulsion, so the ratio shifts to n &gt; 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E771B8-F3BC-B9DF-C2B9-05486B1877F1}"/>
              </a:ext>
            </a:extLst>
          </p:cNvPr>
          <p:cNvSpPr txBox="1"/>
          <p:nvPr/>
        </p:nvSpPr>
        <p:spPr>
          <a:xfrm>
            <a:off x="91440" y="177165"/>
            <a:ext cx="6144768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ZA" sz="2400" b="1" dirty="0"/>
              <a:t>For light elements, stable isotopes generally have equal numbers of protons and neutrons (n ≈ p)</a:t>
            </a:r>
            <a:endParaRPr lang="en-ZA" sz="2400" b="1" dirty="0">
              <a:solidFill>
                <a:schemeClr val="tx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34EBC57-3D16-AAA7-6FB6-3F2AA2AB5B14}"/>
              </a:ext>
            </a:extLst>
          </p:cNvPr>
          <p:cNvSpPr/>
          <p:nvPr/>
        </p:nvSpPr>
        <p:spPr>
          <a:xfrm>
            <a:off x="822960" y="5312663"/>
            <a:ext cx="1380744" cy="1432715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68048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adioactive equilibrium | Isotope Geochemistry Class Notes">
            <a:extLst>
              <a:ext uri="{FF2B5EF4-FFF2-40B4-BE49-F238E27FC236}">
                <a16:creationId xmlns:a16="http://schemas.microsoft.com/office/drawing/2014/main" id="{52E833E8-BBA4-B997-8C4B-7CB75D91A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42887"/>
            <a:ext cx="9576038" cy="637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4DA8FF5-B388-BED3-AD1B-331CFB887275}"/>
              </a:ext>
            </a:extLst>
          </p:cNvPr>
          <p:cNvSpPr txBox="1"/>
          <p:nvPr/>
        </p:nvSpPr>
        <p:spPr>
          <a:xfrm>
            <a:off x="9877425" y="2066925"/>
            <a:ext cx="2228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Convert 1 Neutron to 1 Proton</a:t>
            </a:r>
            <a:endParaRPr lang="en-Z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EA160E-D6C4-D75F-5036-93BF4A70DF3F}"/>
              </a:ext>
            </a:extLst>
          </p:cNvPr>
          <p:cNvSpPr txBox="1"/>
          <p:nvPr/>
        </p:nvSpPr>
        <p:spPr>
          <a:xfrm>
            <a:off x="9877424" y="4371975"/>
            <a:ext cx="1973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Convert 1 Proton to 1 Neutron</a:t>
            </a:r>
            <a:endParaRPr lang="en-Z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FCB389-8CBF-23BC-A80F-B69D3977064B}"/>
              </a:ext>
            </a:extLst>
          </p:cNvPr>
          <p:cNvSpPr txBox="1"/>
          <p:nvPr/>
        </p:nvSpPr>
        <p:spPr>
          <a:xfrm>
            <a:off x="9877424" y="5572125"/>
            <a:ext cx="2085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Convert 1 Proton to 1 Neutron</a:t>
            </a:r>
            <a:endParaRPr lang="en-Z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EF8EB8-72E3-03F4-45F7-1E3AFA435F43}"/>
              </a:ext>
            </a:extLst>
          </p:cNvPr>
          <p:cNvSpPr txBox="1"/>
          <p:nvPr/>
        </p:nvSpPr>
        <p:spPr>
          <a:xfrm>
            <a:off x="9877425" y="1076325"/>
            <a:ext cx="2228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Remove 2 Neutrons and 2 Protons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869451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9AB4DE-3A61-E56B-DEEF-CB0592A19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406" y="0"/>
            <a:ext cx="1041518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AE8BCC-76F3-E3E3-E143-45C0FFFA145F}"/>
              </a:ext>
            </a:extLst>
          </p:cNvPr>
          <p:cNvSpPr txBox="1"/>
          <p:nvPr/>
        </p:nvSpPr>
        <p:spPr>
          <a:xfrm>
            <a:off x="7030065" y="4355690"/>
            <a:ext cx="1887793" cy="12978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09052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58B37-66A2-E2B4-733C-6325CCA57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F5B767-81CE-640D-F5EA-4D70610817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406" y="0"/>
            <a:ext cx="104151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147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545619-3607-CBFE-D90E-E142E048A5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4565" b="21373"/>
          <a:stretch>
            <a:fillRect/>
          </a:stretch>
        </p:blipFill>
        <p:spPr>
          <a:xfrm>
            <a:off x="0" y="168377"/>
            <a:ext cx="12192000" cy="1790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A7344B-F8B1-86BF-923D-F4F0CC534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49577"/>
            <a:ext cx="12192000" cy="480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3651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B0AAA-2124-6FCA-E85C-E6114D0588C8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Back to the Core of Geochronology</a:t>
            </a:r>
            <a:endParaRPr lang="en-ZA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3476A7-71B7-7CF2-120F-86874FE34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79" y="2762250"/>
            <a:ext cx="3963596" cy="3981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FC1B48-E9F6-E873-3C56-889471B9AF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310" y="1932170"/>
            <a:ext cx="5958973" cy="456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6701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C9C49-53E5-6672-B9CE-EE478CEC9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CD126-9BC3-D5C1-6D0C-0256A364ED0B}"/>
              </a:ext>
            </a:extLst>
          </p:cNvPr>
          <p:cNvSpPr>
            <a:spLocks noGrp="1"/>
          </p:cNvSpPr>
          <p:nvPr>
            <p:ph type="title"/>
          </p:nvPr>
        </p:nvSpPr>
        <p:spPr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Back to Geochronology</a:t>
            </a:r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E8C397-501B-810B-5C74-68160F85C160}"/>
              </a:ext>
            </a:extLst>
          </p:cNvPr>
          <p:cNvSpPr txBox="1"/>
          <p:nvPr/>
        </p:nvSpPr>
        <p:spPr>
          <a:xfrm>
            <a:off x="5407271" y="3211004"/>
            <a:ext cx="5320432" cy="230832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ZA" sz="3600" b="1" dirty="0"/>
              <a:t>It’s all about the method.</a:t>
            </a:r>
          </a:p>
          <a:p>
            <a:br>
              <a:rPr lang="en-ZA" sz="3600" dirty="0"/>
            </a:br>
            <a:r>
              <a:rPr lang="en-ZA" sz="3600" dirty="0"/>
              <a:t>But first, </a:t>
            </a:r>
            <a:r>
              <a:rPr lang="en-ZA" sz="3600" b="1" dirty="0"/>
              <a:t>we must know </a:t>
            </a:r>
            <a:r>
              <a:rPr lang="en-ZA" sz="3600" b="1" i="1" dirty="0"/>
              <a:t>what</a:t>
            </a:r>
            <a:r>
              <a:rPr lang="en-ZA" sz="3600" b="1" dirty="0"/>
              <a:t> we want to date.</a:t>
            </a:r>
            <a:endParaRPr lang="en-ZA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1FEA99-1F34-A2F7-9AAC-1454A07E9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79" y="2735949"/>
            <a:ext cx="3963596" cy="39814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9471702-4C64-C39C-F322-03CB5F0EC338}"/>
              </a:ext>
            </a:extLst>
          </p:cNvPr>
          <p:cNvSpPr txBox="1"/>
          <p:nvPr/>
        </p:nvSpPr>
        <p:spPr>
          <a:xfrm>
            <a:off x="5139965" y="5938285"/>
            <a:ext cx="6094428" cy="64633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ZA" dirty="0"/>
              <a:t>Every method tells a different story. To choose the right one, we must first know what we’re dating — and why.</a:t>
            </a:r>
          </a:p>
        </p:txBody>
      </p:sp>
    </p:spTree>
    <p:extLst>
      <p:ext uri="{BB962C8B-B14F-4D97-AF65-F5344CB8AC3E}">
        <p14:creationId xmlns:p14="http://schemas.microsoft.com/office/powerpoint/2010/main" val="1144199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904D22-DF27-7285-43C8-06F293C7166B}"/>
              </a:ext>
            </a:extLst>
          </p:cNvPr>
          <p:cNvSpPr txBox="1"/>
          <p:nvPr/>
        </p:nvSpPr>
        <p:spPr>
          <a:xfrm>
            <a:off x="699714" y="353160"/>
            <a:ext cx="7091300" cy="89858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to date and how?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Let’s figure this out. </a:t>
            </a:r>
          </a:p>
        </p:txBody>
      </p:sp>
      <p:pic>
        <p:nvPicPr>
          <p:cNvPr id="1026" name="Picture 2" descr="Geochronology Applied to Glacial Environments - ScienceDirect">
            <a:extLst>
              <a:ext uri="{FF2B5EF4-FFF2-40B4-BE49-F238E27FC236}">
                <a16:creationId xmlns:a16="http://schemas.microsoft.com/office/drawing/2014/main" id="{E549DB4D-7CE0-AECD-4C73-178629501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5748" y="2839748"/>
            <a:ext cx="5131088" cy="268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chart with colorful squares&#10;&#10;AI-generated content may be incorrect.">
            <a:extLst>
              <a:ext uri="{FF2B5EF4-FFF2-40B4-BE49-F238E27FC236}">
                <a16:creationId xmlns:a16="http://schemas.microsoft.com/office/drawing/2014/main" id="{BAB248B0-150A-D44F-10DA-4C8E24118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5165" y="2217815"/>
            <a:ext cx="3727977" cy="399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474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26C812C-D7E5-F2C4-2F34-67E5CA6B8A92}"/>
              </a:ext>
            </a:extLst>
          </p:cNvPr>
          <p:cNvGraphicFramePr>
            <a:graphicFrameLocks noGrp="1"/>
          </p:cNvGraphicFramePr>
          <p:nvPr/>
        </p:nvGraphicFramePr>
        <p:xfrm>
          <a:off x="639762" y="2001306"/>
          <a:ext cx="10891519" cy="2286000"/>
        </p:xfrm>
        <a:graphic>
          <a:graphicData uri="http://schemas.openxmlformats.org/drawingml/2006/table">
            <a:tbl>
              <a:tblPr/>
              <a:tblGrid>
                <a:gridCol w="3630295">
                  <a:extLst>
                    <a:ext uri="{9D8B030D-6E8A-4147-A177-3AD203B41FA5}">
                      <a16:colId xmlns:a16="http://schemas.microsoft.com/office/drawing/2014/main" val="1091263329"/>
                    </a:ext>
                  </a:extLst>
                </a:gridCol>
                <a:gridCol w="3630612">
                  <a:extLst>
                    <a:ext uri="{9D8B030D-6E8A-4147-A177-3AD203B41FA5}">
                      <a16:colId xmlns:a16="http://schemas.microsoft.com/office/drawing/2014/main" val="3147657728"/>
                    </a:ext>
                  </a:extLst>
                </a:gridCol>
                <a:gridCol w="3630612">
                  <a:extLst>
                    <a:ext uri="{9D8B030D-6E8A-4147-A177-3AD203B41FA5}">
                      <a16:colId xmlns:a16="http://schemas.microsoft.com/office/drawing/2014/main" val="7443019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b="1" dirty="0"/>
                        <a:t>Method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b="1" dirty="0"/>
                        <a:t>Typical Use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b="1" dirty="0"/>
                        <a:t>Comments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6987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b="1" dirty="0"/>
                        <a:t>Dendrochronology</a:t>
                      </a:r>
                      <a:endParaRPr lang="en-ZA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/>
                        <a:t>Tree rings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/>
                        <a:t>Annual resolution; excellent calibration tool for radiocarbon.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32382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b="1"/>
                        <a:t>Radiocarbon (¹⁴C)</a:t>
                      </a:r>
                      <a:endParaRPr lang="en-ZA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/>
                        <a:t>Organic matter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/>
                        <a:t>Up to ~50 ka; depends on carbon preservation.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1767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b="1" dirty="0"/>
                        <a:t>Lichenometry</a:t>
                      </a:r>
                      <a:endParaRPr lang="en-ZA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/>
                        <a:t>Rock surfaces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dirty="0"/>
                        <a:t>Used for glacial &amp; landslide dating (hundreds–thousands of years).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152470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31CDEC8-E991-D082-E1EF-4A26D841F41E}"/>
              </a:ext>
            </a:extLst>
          </p:cNvPr>
          <p:cNvSpPr txBox="1"/>
          <p:nvPr/>
        </p:nvSpPr>
        <p:spPr>
          <a:xfrm>
            <a:off x="639762" y="585817"/>
            <a:ext cx="11256581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ZA" sz="4000" dirty="0"/>
              <a:t>Short-Timescale Methods (up to ~50,000 years)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759986-A974-FC10-9FB0-33CEDDC7B989}"/>
              </a:ext>
            </a:extLst>
          </p:cNvPr>
          <p:cNvSpPr txBox="1"/>
          <p:nvPr/>
        </p:nvSpPr>
        <p:spPr>
          <a:xfrm>
            <a:off x="639762" y="4533244"/>
            <a:ext cx="60944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b="1" dirty="0"/>
              <a:t>Lichenometry</a:t>
            </a:r>
            <a:r>
              <a:rPr lang="en-ZA" dirty="0"/>
              <a:t> is done by measuring the diameter of the largest lichen thalli growing on a rock surface of known exposure.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2CEAD8-1FAD-03DD-4B30-0B804352D0BB}"/>
              </a:ext>
            </a:extLst>
          </p:cNvPr>
          <p:cNvSpPr txBox="1"/>
          <p:nvPr/>
        </p:nvSpPr>
        <p:spPr>
          <a:xfrm>
            <a:off x="639762" y="5562892"/>
            <a:ext cx="60944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b="1" dirty="0"/>
              <a:t>Dendrochronology</a:t>
            </a:r>
            <a:r>
              <a:rPr lang="en-ZA" dirty="0"/>
              <a:t> is done by counting and measuring annual growth rings in trees to determine their age and to date past environmental events. Each ring represents one year of growth.</a:t>
            </a:r>
          </a:p>
        </p:txBody>
      </p:sp>
    </p:spTree>
    <p:extLst>
      <p:ext uri="{BB962C8B-B14F-4D97-AF65-F5344CB8AC3E}">
        <p14:creationId xmlns:p14="http://schemas.microsoft.com/office/powerpoint/2010/main" val="29421707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E2973-244C-FACE-748C-F1AC07648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05B53C3-E8E4-F5B1-3204-9FAF13BE2C6F}"/>
              </a:ext>
            </a:extLst>
          </p:cNvPr>
          <p:cNvSpPr txBox="1"/>
          <p:nvPr/>
        </p:nvSpPr>
        <p:spPr>
          <a:xfrm>
            <a:off x="639762" y="1113909"/>
            <a:ext cx="11256581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ZA" sz="4000" dirty="0"/>
              <a:t>Intermediate Range (~10³–10⁶ years)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1797926-C30B-8BAC-D24C-583BDAA35E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211142"/>
              </p:ext>
            </p:extLst>
          </p:nvPr>
        </p:nvGraphicFramePr>
        <p:xfrm>
          <a:off x="639763" y="2816225"/>
          <a:ext cx="10891836" cy="2926080"/>
        </p:xfrm>
        <a:graphic>
          <a:graphicData uri="http://schemas.openxmlformats.org/drawingml/2006/table">
            <a:tbl>
              <a:tblPr/>
              <a:tblGrid>
                <a:gridCol w="3630612">
                  <a:extLst>
                    <a:ext uri="{9D8B030D-6E8A-4147-A177-3AD203B41FA5}">
                      <a16:colId xmlns:a16="http://schemas.microsoft.com/office/drawing/2014/main" val="1812213570"/>
                    </a:ext>
                  </a:extLst>
                </a:gridCol>
                <a:gridCol w="3630612">
                  <a:extLst>
                    <a:ext uri="{9D8B030D-6E8A-4147-A177-3AD203B41FA5}">
                      <a16:colId xmlns:a16="http://schemas.microsoft.com/office/drawing/2014/main" val="80280270"/>
                    </a:ext>
                  </a:extLst>
                </a:gridCol>
                <a:gridCol w="3630612">
                  <a:extLst>
                    <a:ext uri="{9D8B030D-6E8A-4147-A177-3AD203B41FA5}">
                      <a16:colId xmlns:a16="http://schemas.microsoft.com/office/drawing/2014/main" val="21211297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dirty="0"/>
                        <a:t>Method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/>
                        <a:t>Typical Use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/>
                        <a:t>Comments</a:t>
                      </a:r>
                      <a:endParaRPr lang="en-ZA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7260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ZA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ZA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ZA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9792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b="1"/>
                        <a:t>Luminescence (OSL/TL)</a:t>
                      </a:r>
                      <a:endParaRPr lang="en-ZA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/>
                        <a:t>Sediments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/>
                        <a:t>Measures last exposure to sunlight; useful for aeolian/fluvial deposits.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40964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b="1"/>
                        <a:t>Cosmogenic nuclides</a:t>
                      </a:r>
                      <a:endParaRPr lang="en-ZA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/>
                        <a:t>Rock exposure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/>
                        <a:t>Dates surface exposure or erosion; e.g., ¹⁰Be, ²⁶Al.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23354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b="1"/>
                        <a:t>U-series (U-Th)</a:t>
                      </a:r>
                      <a:endParaRPr lang="en-ZA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/>
                        <a:t>Carbonates, corals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dirty="0"/>
                        <a:t>Covers 1–500 ka; key for cave deposits and corals.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3152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86496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F7EAE-43C6-6268-2956-84555BF8B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9451D7C-7BAA-4155-8D35-F61541BD0201}"/>
              </a:ext>
            </a:extLst>
          </p:cNvPr>
          <p:cNvSpPr txBox="1"/>
          <p:nvPr/>
        </p:nvSpPr>
        <p:spPr>
          <a:xfrm>
            <a:off x="639762" y="1113909"/>
            <a:ext cx="11256581" cy="83099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ZA" sz="4800" dirty="0"/>
              <a:t>Long-Timescale Methods (&gt;10⁶ years)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0F967CB-1699-3A4A-25DA-ECCB291790D9}"/>
              </a:ext>
            </a:extLst>
          </p:cNvPr>
          <p:cNvGraphicFramePr>
            <a:graphicFrameLocks noGrp="1"/>
          </p:cNvGraphicFramePr>
          <p:nvPr/>
        </p:nvGraphicFramePr>
        <p:xfrm>
          <a:off x="639763" y="3136265"/>
          <a:ext cx="10891836" cy="2011680"/>
        </p:xfrm>
        <a:graphic>
          <a:graphicData uri="http://schemas.openxmlformats.org/drawingml/2006/table">
            <a:tbl>
              <a:tblPr/>
              <a:tblGrid>
                <a:gridCol w="3630612">
                  <a:extLst>
                    <a:ext uri="{9D8B030D-6E8A-4147-A177-3AD203B41FA5}">
                      <a16:colId xmlns:a16="http://schemas.microsoft.com/office/drawing/2014/main" val="2783058098"/>
                    </a:ext>
                  </a:extLst>
                </a:gridCol>
                <a:gridCol w="3044825">
                  <a:extLst>
                    <a:ext uri="{9D8B030D-6E8A-4147-A177-3AD203B41FA5}">
                      <a16:colId xmlns:a16="http://schemas.microsoft.com/office/drawing/2014/main" val="60783678"/>
                    </a:ext>
                  </a:extLst>
                </a:gridCol>
                <a:gridCol w="4216399">
                  <a:extLst>
                    <a:ext uri="{9D8B030D-6E8A-4147-A177-3AD203B41FA5}">
                      <a16:colId xmlns:a16="http://schemas.microsoft.com/office/drawing/2014/main" val="30558986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/>
                        <a:t>Method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/>
                        <a:t>Typical Use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dirty="0"/>
                        <a:t>Comments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56735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b="1"/>
                        <a:t>Fission Track</a:t>
                      </a:r>
                      <a:endParaRPr lang="en-ZA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/>
                        <a:t>Apatite, zircon, glass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/>
                        <a:t>Tracks thermal history (10⁵–10⁸ yr).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77178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b="1"/>
                        <a:t>K–Ar / Ar–Ar</a:t>
                      </a:r>
                      <a:endParaRPr lang="en-ZA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dirty="0"/>
                        <a:t>Volcanic rocks, micas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/>
                        <a:t>10⁴–10⁹ yr; major tool for igneous chronology.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8555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b="1"/>
                        <a:t>Palaeomagnetism</a:t>
                      </a:r>
                      <a:endParaRPr lang="en-ZA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/>
                        <a:t>Basalts, sediments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dirty="0"/>
                        <a:t>Global magnetic polarity timescale; complements isotopic methods.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2636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12034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F8534FF-7B8D-4640-0A35-D73B4725199D}"/>
              </a:ext>
            </a:extLst>
          </p:cNvPr>
          <p:cNvGraphicFramePr>
            <a:graphicFrameLocks noGrp="1"/>
          </p:cNvGraphicFramePr>
          <p:nvPr/>
        </p:nvGraphicFramePr>
        <p:xfrm>
          <a:off x="97537" y="1152335"/>
          <a:ext cx="11996925" cy="5435292"/>
        </p:xfrm>
        <a:graphic>
          <a:graphicData uri="http://schemas.openxmlformats.org/drawingml/2006/table">
            <a:tbl>
              <a:tblPr/>
              <a:tblGrid>
                <a:gridCol w="2399385">
                  <a:extLst>
                    <a:ext uri="{9D8B030D-6E8A-4147-A177-3AD203B41FA5}">
                      <a16:colId xmlns:a16="http://schemas.microsoft.com/office/drawing/2014/main" val="1990441100"/>
                    </a:ext>
                  </a:extLst>
                </a:gridCol>
                <a:gridCol w="2399385">
                  <a:extLst>
                    <a:ext uri="{9D8B030D-6E8A-4147-A177-3AD203B41FA5}">
                      <a16:colId xmlns:a16="http://schemas.microsoft.com/office/drawing/2014/main" val="2468210623"/>
                    </a:ext>
                  </a:extLst>
                </a:gridCol>
                <a:gridCol w="2399385">
                  <a:extLst>
                    <a:ext uri="{9D8B030D-6E8A-4147-A177-3AD203B41FA5}">
                      <a16:colId xmlns:a16="http://schemas.microsoft.com/office/drawing/2014/main" val="972158459"/>
                    </a:ext>
                  </a:extLst>
                </a:gridCol>
                <a:gridCol w="2399385">
                  <a:extLst>
                    <a:ext uri="{9D8B030D-6E8A-4147-A177-3AD203B41FA5}">
                      <a16:colId xmlns:a16="http://schemas.microsoft.com/office/drawing/2014/main" val="1193767968"/>
                    </a:ext>
                  </a:extLst>
                </a:gridCol>
                <a:gridCol w="2399385">
                  <a:extLst>
                    <a:ext uri="{9D8B030D-6E8A-4147-A177-3AD203B41FA5}">
                      <a16:colId xmlns:a16="http://schemas.microsoft.com/office/drawing/2014/main" val="1886154400"/>
                    </a:ext>
                  </a:extLst>
                </a:gridCol>
              </a:tblGrid>
              <a:tr h="2248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800" b="1"/>
                        <a:t>Method</a:t>
                      </a:r>
                      <a:endParaRPr lang="en-ZA" sz="1800"/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800" b="1"/>
                        <a:t>System &amp; Parent–Daughter Pair</a:t>
                      </a:r>
                      <a:endParaRPr lang="en-ZA" sz="1800"/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800" b="1"/>
                        <a:t>Typical Materials</a:t>
                      </a:r>
                      <a:endParaRPr lang="en-ZA" sz="1800"/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800" b="1"/>
                        <a:t>Useful Age Range</a:t>
                      </a:r>
                      <a:endParaRPr lang="en-ZA" sz="1800"/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800" b="1" dirty="0"/>
                        <a:t>Applications / Notes</a:t>
                      </a:r>
                      <a:endParaRPr lang="en-ZA" sz="1800" dirty="0"/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3837468"/>
                  </a:ext>
                </a:extLst>
              </a:tr>
              <a:tr h="7066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800" b="1"/>
                        <a:t>Rb–Sr</a:t>
                      </a:r>
                      <a:endParaRPr lang="en-ZA" sz="1800"/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800"/>
                        <a:t>⁸⁷Rb → ⁸⁷Sr</a:t>
                      </a:r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800" dirty="0"/>
                        <a:t>Micas, K-feldspar, whole rocks, carbonates</a:t>
                      </a:r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800"/>
                        <a:t>~10 Myr – &gt;3 Ga</a:t>
                      </a:r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 dirty="0"/>
                        <a:t>Excellent for dating metamorphism and fluid-related processes; </a:t>
                      </a:r>
                      <a:r>
                        <a:rPr lang="en-ZA" sz="1400" dirty="0">
                          <a:highlight>
                            <a:srgbClr val="FF0000"/>
                          </a:highlight>
                        </a:rPr>
                        <a:t>susceptible to open-system Sr mobility.</a:t>
                      </a:r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3504378"/>
                  </a:ext>
                </a:extLst>
              </a:tr>
              <a:tr h="6103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800" b="1"/>
                        <a:t>Sm–Nd</a:t>
                      </a:r>
                      <a:endParaRPr lang="en-ZA" sz="1800"/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800"/>
                        <a:t>¹⁴⁷Sm → ¹⁴³Nd</a:t>
                      </a:r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800"/>
                        <a:t>Garnet, whole rocks, pyroxene, apatite</a:t>
                      </a:r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800"/>
                        <a:t>~50 Myr – &gt;4.5 Ga</a:t>
                      </a:r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 dirty="0">
                          <a:highlight>
                            <a:srgbClr val="FFFF00"/>
                          </a:highlight>
                        </a:rPr>
                        <a:t>Robust to alteration; </a:t>
                      </a:r>
                      <a:r>
                        <a:rPr lang="en-ZA" sz="1400" dirty="0"/>
                        <a:t>widely used for crustal evolution, source tracing, and model ages (T_DM).</a:t>
                      </a:r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5144944"/>
                  </a:ext>
                </a:extLst>
              </a:tr>
              <a:tr h="6103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800" b="1"/>
                        <a:t>U–Pb</a:t>
                      </a:r>
                      <a:endParaRPr lang="en-ZA" sz="1800"/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800" dirty="0"/>
                        <a:t>²³⁸U → ²⁰⁶Pb, </a:t>
                      </a:r>
                    </a:p>
                    <a:p>
                      <a:pPr>
                        <a:buNone/>
                      </a:pPr>
                      <a:r>
                        <a:rPr lang="en-ZA" sz="1800" dirty="0"/>
                        <a:t>²³⁵U → ²⁰⁷Pb</a:t>
                      </a:r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800"/>
                        <a:t>Zircon, monazite, titanite, calcite</a:t>
                      </a:r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800"/>
                        <a:t>~1 Myr – &gt;4.5 Ga</a:t>
                      </a:r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 dirty="0">
                          <a:highlight>
                            <a:srgbClr val="00FFFF"/>
                          </a:highlight>
                        </a:rPr>
                        <a:t>Gold standard for absolute dating; dual decay schemes allow </a:t>
                      </a:r>
                      <a:r>
                        <a:rPr lang="en-ZA" sz="1400" dirty="0" err="1">
                          <a:highlight>
                            <a:srgbClr val="00FFFF"/>
                          </a:highlight>
                        </a:rPr>
                        <a:t>concordia</a:t>
                      </a:r>
                      <a:r>
                        <a:rPr lang="en-ZA" sz="1400" dirty="0">
                          <a:highlight>
                            <a:srgbClr val="00FFFF"/>
                          </a:highlight>
                        </a:rPr>
                        <a:t> control of Pb loss.</a:t>
                      </a:r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6578304"/>
                  </a:ext>
                </a:extLst>
              </a:tr>
              <a:tr h="6103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800" b="1"/>
                        <a:t>Pb–Pb (Isochron or model)</a:t>
                      </a:r>
                      <a:endParaRPr lang="en-ZA" sz="1800"/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800"/>
                        <a:t>²⁰⁶Pb/²⁰⁷Pb or ²⁰⁶Pb/²⁰⁴Pb</a:t>
                      </a:r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800"/>
                        <a:t>Sulfides, carbonates, whole rocks, meteorites</a:t>
                      </a:r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800"/>
                        <a:t>~10 Myr – &gt;4.5 Ga</a:t>
                      </a:r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 dirty="0"/>
                        <a:t>No parent isotope measured directly; relies on common Pb correction; </a:t>
                      </a:r>
                      <a:r>
                        <a:rPr lang="en-ZA" sz="1400" dirty="0">
                          <a:highlight>
                            <a:srgbClr val="808080"/>
                          </a:highlight>
                        </a:rPr>
                        <a:t>used for early Earth and meteorites.</a:t>
                      </a:r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5638296"/>
                  </a:ext>
                </a:extLst>
              </a:tr>
              <a:tr h="8030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800" b="1" dirty="0"/>
                        <a:t>Lu–Hf</a:t>
                      </a:r>
                      <a:endParaRPr lang="en-ZA" sz="1800" dirty="0"/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800"/>
                        <a:t>¹⁷⁶Lu → ¹⁷⁶Hf</a:t>
                      </a:r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800"/>
                        <a:t>Garnet, zircon, whole rocks</a:t>
                      </a:r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800"/>
                        <a:t>~10 Myr – &gt;4.5 Ga</a:t>
                      </a:r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 dirty="0"/>
                        <a:t>Resistant to metamorphism; powerful tracer of mantle evolution and crustal recycling; </a:t>
                      </a:r>
                      <a:r>
                        <a:rPr lang="en-ZA" sz="1400" dirty="0">
                          <a:highlight>
                            <a:srgbClr val="808080"/>
                          </a:highlight>
                        </a:rPr>
                        <a:t>complements </a:t>
                      </a:r>
                      <a:r>
                        <a:rPr lang="en-ZA" sz="1400" dirty="0" err="1">
                          <a:highlight>
                            <a:srgbClr val="808080"/>
                          </a:highlight>
                        </a:rPr>
                        <a:t>Sm</a:t>
                      </a:r>
                      <a:r>
                        <a:rPr lang="en-ZA" sz="1400" dirty="0">
                          <a:highlight>
                            <a:srgbClr val="808080"/>
                          </a:highlight>
                        </a:rPr>
                        <a:t>–Nd.</a:t>
                      </a:r>
                    </a:p>
                  </a:txBody>
                  <a:tcPr marL="32122" marR="32122" marT="16061" marB="160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759857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6DCC342-7280-65B4-E151-BC904FEA9443}"/>
              </a:ext>
            </a:extLst>
          </p:cNvPr>
          <p:cNvSpPr txBox="1"/>
          <p:nvPr/>
        </p:nvSpPr>
        <p:spPr>
          <a:xfrm>
            <a:off x="1" y="188077"/>
            <a:ext cx="1219200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ZA" sz="4000" dirty="0">
                <a:solidFill>
                  <a:schemeClr val="tx1"/>
                </a:solidFill>
              </a:rPr>
              <a:t>Conventional Geochronology Methods</a:t>
            </a:r>
          </a:p>
        </p:txBody>
      </p:sp>
    </p:spTree>
    <p:extLst>
      <p:ext uri="{BB962C8B-B14F-4D97-AF65-F5344CB8AC3E}">
        <p14:creationId xmlns:p14="http://schemas.microsoft.com/office/powerpoint/2010/main" val="28284329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5F15C-16E7-B187-5A34-E1A277393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BBE1904-C6E0-41C1-31F7-F2F084D03983}"/>
              </a:ext>
            </a:extLst>
          </p:cNvPr>
          <p:cNvSpPr txBox="1"/>
          <p:nvPr/>
        </p:nvSpPr>
        <p:spPr>
          <a:xfrm>
            <a:off x="1" y="188077"/>
            <a:ext cx="1219200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ZA" sz="4000" dirty="0">
                <a:solidFill>
                  <a:schemeClr val="tx1"/>
                </a:solidFill>
              </a:rPr>
              <a:t>Conventional Geochronology Methods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6A72A56-0F4C-7028-C07F-6F706D089A0B}"/>
              </a:ext>
            </a:extLst>
          </p:cNvPr>
          <p:cNvGraphicFramePr>
            <a:graphicFrameLocks noGrp="1"/>
          </p:cNvGraphicFramePr>
          <p:nvPr/>
        </p:nvGraphicFramePr>
        <p:xfrm>
          <a:off x="356616" y="1280160"/>
          <a:ext cx="11439145" cy="5342403"/>
        </p:xfrm>
        <a:graphic>
          <a:graphicData uri="http://schemas.openxmlformats.org/drawingml/2006/table">
            <a:tbl>
              <a:tblPr/>
              <a:tblGrid>
                <a:gridCol w="2287829">
                  <a:extLst>
                    <a:ext uri="{9D8B030D-6E8A-4147-A177-3AD203B41FA5}">
                      <a16:colId xmlns:a16="http://schemas.microsoft.com/office/drawing/2014/main" val="4156559077"/>
                    </a:ext>
                  </a:extLst>
                </a:gridCol>
                <a:gridCol w="2287829">
                  <a:extLst>
                    <a:ext uri="{9D8B030D-6E8A-4147-A177-3AD203B41FA5}">
                      <a16:colId xmlns:a16="http://schemas.microsoft.com/office/drawing/2014/main" val="1876321295"/>
                    </a:ext>
                  </a:extLst>
                </a:gridCol>
                <a:gridCol w="2287829">
                  <a:extLst>
                    <a:ext uri="{9D8B030D-6E8A-4147-A177-3AD203B41FA5}">
                      <a16:colId xmlns:a16="http://schemas.microsoft.com/office/drawing/2014/main" val="2520922603"/>
                    </a:ext>
                  </a:extLst>
                </a:gridCol>
                <a:gridCol w="2287829">
                  <a:extLst>
                    <a:ext uri="{9D8B030D-6E8A-4147-A177-3AD203B41FA5}">
                      <a16:colId xmlns:a16="http://schemas.microsoft.com/office/drawing/2014/main" val="3275508737"/>
                    </a:ext>
                  </a:extLst>
                </a:gridCol>
                <a:gridCol w="2287829">
                  <a:extLst>
                    <a:ext uri="{9D8B030D-6E8A-4147-A177-3AD203B41FA5}">
                      <a16:colId xmlns:a16="http://schemas.microsoft.com/office/drawing/2014/main" val="160544696"/>
                    </a:ext>
                  </a:extLst>
                </a:gridCol>
              </a:tblGrid>
              <a:tr h="41053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2000" b="1" dirty="0"/>
                        <a:t>Isotope System</a:t>
                      </a:r>
                      <a:endParaRPr lang="en-ZA" sz="2000" dirty="0"/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2000" b="1"/>
                        <a:t>Parent → Daughter</a:t>
                      </a:r>
                      <a:endParaRPr lang="en-ZA" sz="2000"/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2000" b="1"/>
                        <a:t>Main Minerals</a:t>
                      </a:r>
                      <a:endParaRPr lang="en-ZA" sz="2000"/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2000" b="1"/>
                        <a:t>Typical Host Rocks</a:t>
                      </a:r>
                      <a:endParaRPr lang="en-ZA" sz="2000"/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2000" b="1" dirty="0"/>
                        <a:t>Key Geochemical Controls</a:t>
                      </a:r>
                      <a:endParaRPr lang="en-ZA" sz="2000" dirty="0"/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6938705"/>
                  </a:ext>
                </a:extLst>
              </a:tr>
              <a:tr h="93836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 b="1"/>
                        <a:t>Rb–Sr</a:t>
                      </a:r>
                      <a:endParaRPr lang="en-ZA" sz="1400"/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/>
                        <a:t>⁸⁷Rb → ⁸⁷Sr</a:t>
                      </a:r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/>
                        <a:t>Biotite, Muscovite, K-feldspar, Plagioclase, Whole-rock</a:t>
                      </a:r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/>
                        <a:t>Granites, Gneisses, Schists, Pegmatites</a:t>
                      </a:r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 dirty="0"/>
                        <a:t>Rb substitutes for K; Sr for Ca; sensitive to alteration and metamorphism</a:t>
                      </a:r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5062022"/>
                  </a:ext>
                </a:extLst>
              </a:tr>
              <a:tr h="11143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 b="1"/>
                        <a:t>Sm–Nd</a:t>
                      </a:r>
                      <a:endParaRPr lang="en-ZA" sz="1400"/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/>
                        <a:t>¹⁴⁷Sm → ¹⁴³Nd</a:t>
                      </a:r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/>
                        <a:t>REE-bearing phases: Monazite, Allanite, Garnet, Pyroxene, Amphibole, Whole-rock</a:t>
                      </a:r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/>
                        <a:t>Mafic to felsic igneous rocks, Metamorphic rocks</a:t>
                      </a:r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/>
                        <a:t>REE-compatible behaviour; Sm/Nd ratio preserved during metamorphism; robust system</a:t>
                      </a:r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6067919"/>
                  </a:ext>
                </a:extLst>
              </a:tr>
              <a:tr h="93836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 b="1"/>
                        <a:t>Lu–Hf</a:t>
                      </a:r>
                      <a:endParaRPr lang="en-ZA" sz="1400"/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/>
                        <a:t>¹⁷⁶Lu → ¹⁷⁶Hf</a:t>
                      </a:r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 dirty="0"/>
                        <a:t>Garnet, Rutile, Whole-rock</a:t>
                      </a:r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/>
                        <a:t>Igneous and Metamorphic rocks (especially felsic and high-grade)</a:t>
                      </a:r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/>
                        <a:t>Lu–Hf fractionated during zircon crystallisation; resistant to later resetting</a:t>
                      </a:r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6231883"/>
                  </a:ext>
                </a:extLst>
              </a:tr>
              <a:tr h="7624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 b="1"/>
                        <a:t>Combined (Sm–Nd–Lu–Hf)</a:t>
                      </a:r>
                      <a:endParaRPr lang="en-ZA" sz="1400"/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/>
                        <a:t>—</a:t>
                      </a:r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/>
                        <a:t>Garnet, Zircon, Monazite, Xenotime</a:t>
                      </a:r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/>
                        <a:t>Metamorphic rocks, granitoids, TTG suites</a:t>
                      </a:r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/>
                        <a:t>Integrated REE–HFSE system for crust–mantle evolution studies</a:t>
                      </a:r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8864320"/>
                  </a:ext>
                </a:extLst>
              </a:tr>
              <a:tr h="93836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 b="1"/>
                        <a:t>Accessory Minerals for Multi-system Use</a:t>
                      </a:r>
                      <a:endParaRPr lang="en-ZA" sz="1400"/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/>
                        <a:t>—</a:t>
                      </a:r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/>
                        <a:t>Apatite (Sr, Nd), Titanite (Sm–Nd, Lu–Hf), Epidote (Sm–Nd), Feldspar (Rb–Sr)</a:t>
                      </a:r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/>
                        <a:t>Granites, pegmatites, skarns, amphibolites</a:t>
                      </a:r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400" dirty="0"/>
                        <a:t>Record magmatic and metamorphic ages; variable element compatibility</a:t>
                      </a:r>
                    </a:p>
                  </a:txBody>
                  <a:tcPr marL="40983" marR="40983" marT="20492" marB="20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64149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2579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84AFEB-95FE-5656-466B-D840CDB1BCD4}"/>
              </a:ext>
            </a:extLst>
          </p:cNvPr>
          <p:cNvSpPr txBox="1"/>
          <p:nvPr/>
        </p:nvSpPr>
        <p:spPr>
          <a:xfrm>
            <a:off x="512444" y="2006276"/>
            <a:ext cx="9022406" cy="44319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400" b="1" dirty="0"/>
              <a:t>Parent–Daughter System:</a:t>
            </a:r>
          </a:p>
          <a:p>
            <a:endParaRPr lang="en-ZA" sz="2400" dirty="0"/>
          </a:p>
          <a:p>
            <a:r>
              <a:rPr lang="en-ZA" b="1" dirty="0"/>
              <a:t>Parent isotope:</a:t>
            </a:r>
            <a:r>
              <a:rPr lang="en-ZA" dirty="0"/>
              <a:t> ⁸⁷Rb (Rubidium) – radioactive</a:t>
            </a:r>
          </a:p>
          <a:p>
            <a:r>
              <a:rPr lang="en-ZA" b="1" dirty="0"/>
              <a:t>Daughter isotope:</a:t>
            </a:r>
            <a:r>
              <a:rPr lang="en-ZA" dirty="0"/>
              <a:t> ⁸⁷Sr (Strontium) – radiogenic product</a:t>
            </a:r>
          </a:p>
          <a:p>
            <a:r>
              <a:rPr lang="en-ZA" b="1" dirty="0"/>
              <a:t>Decay Scheme:</a:t>
            </a:r>
          </a:p>
          <a:p>
            <a:endParaRPr lang="en-ZA" b="1" dirty="0"/>
          </a:p>
          <a:p>
            <a:endParaRPr lang="en-ZA" dirty="0"/>
          </a:p>
          <a:p>
            <a:r>
              <a:rPr lang="en-ZA" baseline="30000" dirty="0"/>
              <a:t>84</a:t>
            </a:r>
            <a:r>
              <a:rPr lang="en-ZA" dirty="0"/>
              <a:t>Sr (0.56%), </a:t>
            </a:r>
            <a:r>
              <a:rPr lang="en-ZA" baseline="30000" dirty="0"/>
              <a:t>86</a:t>
            </a:r>
            <a:r>
              <a:rPr lang="en-ZA" dirty="0"/>
              <a:t>Sr (9.86%), </a:t>
            </a:r>
            <a:r>
              <a:rPr lang="en-ZA" baseline="30000" dirty="0"/>
              <a:t>87</a:t>
            </a:r>
            <a:r>
              <a:rPr lang="en-ZA" dirty="0"/>
              <a:t>Sr (7.0%) and </a:t>
            </a:r>
            <a:r>
              <a:rPr lang="en-ZA" baseline="30000" dirty="0"/>
              <a:t>88</a:t>
            </a:r>
            <a:r>
              <a:rPr lang="en-ZA" dirty="0"/>
              <a:t>Sr (82.58%)</a:t>
            </a:r>
          </a:p>
          <a:p>
            <a:endParaRPr lang="en-ZA" b="0" dirty="0"/>
          </a:p>
          <a:p>
            <a:r>
              <a:rPr lang="en-GB" b="0" dirty="0"/>
              <a:t>Rubidium (37Rb) has 35 known isotopes, from </a:t>
            </a:r>
            <a:r>
              <a:rPr lang="en-GB" b="0" baseline="30000" dirty="0"/>
              <a:t>72</a:t>
            </a:r>
            <a:r>
              <a:rPr lang="en-GB" b="0" dirty="0"/>
              <a:t>Rb to </a:t>
            </a:r>
            <a:r>
              <a:rPr lang="en-GB" b="0" baseline="30000" dirty="0"/>
              <a:t>106</a:t>
            </a:r>
            <a:r>
              <a:rPr lang="en-GB" b="0" dirty="0"/>
              <a:t>Rb,</a:t>
            </a:r>
          </a:p>
          <a:p>
            <a:r>
              <a:rPr lang="en-GB" b="0" dirty="0"/>
              <a:t> Only two naturally occurring rubidium: stable </a:t>
            </a:r>
            <a:r>
              <a:rPr lang="en-GB" b="0" baseline="30000" dirty="0"/>
              <a:t>85</a:t>
            </a:r>
            <a:r>
              <a:rPr lang="en-GB" b="0" dirty="0"/>
              <a:t>Rb (72.2%) and radioactive </a:t>
            </a:r>
            <a:r>
              <a:rPr lang="en-GB" b="0" baseline="30000" dirty="0"/>
              <a:t>87</a:t>
            </a:r>
            <a:r>
              <a:rPr lang="en-GB" b="0" dirty="0"/>
              <a:t>Rb (27.8%).</a:t>
            </a:r>
            <a:endParaRPr lang="ar-AE" b="0" dirty="0"/>
          </a:p>
          <a:p>
            <a:endParaRPr lang="en-ZA" b="1" dirty="0"/>
          </a:p>
          <a:p>
            <a:r>
              <a:rPr lang="en-ZA" b="1" dirty="0"/>
              <a:t>Decay constant (</a:t>
            </a:r>
            <a:r>
              <a:rPr lang="el-GR" b="1" dirty="0"/>
              <a:t>λ):</a:t>
            </a:r>
            <a:br>
              <a:rPr lang="el-GR" dirty="0"/>
            </a:br>
            <a:r>
              <a:rPr lang="el-GR" dirty="0"/>
              <a:t>λ = </a:t>
            </a:r>
            <a:r>
              <a:rPr lang="el-GR" b="1" dirty="0"/>
              <a:t>1.42 × 10⁻¹¹ </a:t>
            </a:r>
            <a:r>
              <a:rPr lang="en-ZA" b="1" dirty="0"/>
              <a:t>yr⁻¹</a:t>
            </a:r>
            <a:endParaRPr lang="en-ZA" dirty="0"/>
          </a:p>
          <a:p>
            <a:endParaRPr lang="en-Z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A9D7B5-ECF2-28BD-A7A1-C5D9D5B1D0A8}"/>
              </a:ext>
            </a:extLst>
          </p:cNvPr>
          <p:cNvSpPr txBox="1"/>
          <p:nvPr/>
        </p:nvSpPr>
        <p:spPr>
          <a:xfrm>
            <a:off x="512444" y="684014"/>
            <a:ext cx="9994011" cy="83099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ZA" sz="4800" b="1" dirty="0"/>
              <a:t>Rb–Sr Geochronology Overview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C0D109-D601-D6C1-417F-3DF843C473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139" b="24167"/>
          <a:stretch>
            <a:fillRect/>
          </a:stretch>
        </p:blipFill>
        <p:spPr>
          <a:xfrm>
            <a:off x="7354529" y="1788389"/>
            <a:ext cx="4469881" cy="2967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883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FE8CBD-39B8-4167-48CC-5C06D79B7F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6279"/>
          <a:stretch>
            <a:fillRect/>
          </a:stretch>
        </p:blipFill>
        <p:spPr>
          <a:xfrm>
            <a:off x="321731" y="557189"/>
            <a:ext cx="5668684" cy="57436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C79E5C-DF40-94CF-293E-FD5952B252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220" r="23686" b="2"/>
          <a:stretch>
            <a:fillRect/>
          </a:stretch>
        </p:blipFill>
        <p:spPr>
          <a:xfrm>
            <a:off x="6195375" y="557189"/>
            <a:ext cx="5674893" cy="574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4752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0F6B676-B146-4D5E-90E5-D65A72CA0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23A025-DB3C-4E81-A76F-A0006C485F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2556CB-1080-A0AB-0D4B-8EC6C63005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356" r="-2" b="10995"/>
          <a:stretch>
            <a:fillRect/>
          </a:stretch>
        </p:blipFill>
        <p:spPr>
          <a:xfrm>
            <a:off x="641277" y="643466"/>
            <a:ext cx="3426471" cy="17465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AEA012-2588-821D-B1BF-38FB353AE8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374" r="-3" b="14167"/>
          <a:stretch>
            <a:fillRect/>
          </a:stretch>
        </p:blipFill>
        <p:spPr>
          <a:xfrm>
            <a:off x="641276" y="2557250"/>
            <a:ext cx="3426471" cy="174650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D9DC4C3-607C-364F-96D9-484A9228D0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6249" r="-1" b="14044"/>
          <a:stretch>
            <a:fillRect/>
          </a:stretch>
        </p:blipFill>
        <p:spPr>
          <a:xfrm>
            <a:off x="643467" y="4468029"/>
            <a:ext cx="3424601" cy="17465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59C69E-B699-11BA-DAE4-9400ABDC094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396" r="2" b="2"/>
          <a:stretch>
            <a:fillRect/>
          </a:stretch>
        </p:blipFill>
        <p:spPr>
          <a:xfrm>
            <a:off x="4227349" y="643467"/>
            <a:ext cx="732118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7224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9D5C9A-3DD9-C7A6-7F8B-FB7DA653B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474" y="2035042"/>
            <a:ext cx="6619875" cy="8796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0A704EC-FB70-AE37-CC3F-FB7B453188CF}"/>
                  </a:ext>
                </a:extLst>
              </p:cNvPr>
              <p:cNvSpPr txBox="1"/>
              <p:nvPr/>
            </p:nvSpPr>
            <p:spPr>
              <a:xfrm>
                <a:off x="5348086" y="1035843"/>
                <a:ext cx="6005713" cy="494585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/>
              <a:p>
                <a:pPr indent="-2286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700" dirty="0"/>
                  <a:t>The fundamental equation of Rb–Sr dating is:</a:t>
                </a:r>
              </a:p>
              <a:p>
                <a:pPr indent="-2286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sz="1700" dirty="0"/>
              </a:p>
              <a:p>
                <a:pPr indent="-2286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sz="1700" dirty="0"/>
              </a:p>
              <a:p>
                <a:pPr>
                  <a:lnSpc>
                    <a:spcPct val="90000"/>
                  </a:lnSpc>
                  <a:spcAft>
                    <a:spcPts val="600"/>
                  </a:spcAft>
                </a:pPr>
                <a:endParaRPr lang="en-US" sz="1700" b="0" dirty="0"/>
              </a:p>
              <a:p>
                <a:pPr>
                  <a:lnSpc>
                    <a:spcPct val="90000"/>
                  </a:lnSpc>
                  <a:spcAft>
                    <a:spcPts val="600"/>
                  </a:spcAft>
                </a:pPr>
                <a:endParaRPr lang="en-US" sz="1700" b="0" dirty="0"/>
              </a:p>
              <a:p>
                <a:pPr indent="-2286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sz="1700" dirty="0"/>
              </a:p>
              <a:p>
                <a:pPr indent="-2286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sz="1700" dirty="0"/>
              </a:p>
              <a:p>
                <a:pPr indent="-2286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sz="1700" dirty="0"/>
              </a:p>
              <a:p>
                <a:pPr indent="-2286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700" dirty="0"/>
                  <a:t>Where:</a:t>
                </a:r>
              </a:p>
              <a:p>
                <a:pPr indent="-2286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"/>
                            <m:endChr m:val=""/>
                            <m:ctrlPr>
                              <a:rPr lang="en-US" sz="17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700">
                                <a:latin typeface="Cambria Math" panose="02040503050406030204" pitchFamily="18" charset="0"/>
                              </a:rPr>
                              <m:t>(</m:t>
                            </m:r>
                          </m:e>
                        </m:d>
                      </m:e>
                      <m:sup>
                        <m:r>
                          <a:rPr lang="en-US" sz="1700">
                            <a:latin typeface="Cambria Math" panose="02040503050406030204" pitchFamily="18" charset="0"/>
                          </a:rPr>
                          <m:t>87</m:t>
                        </m:r>
                      </m:sup>
                    </m:sSup>
                    <m:r>
                      <m:rPr>
                        <m:nor/>
                      </m:rPr>
                      <a:rPr lang="en-US" sz="1700" i="1"/>
                      <m:t>Sr</m:t>
                    </m:r>
                    <m:sSup>
                      <m:sSup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700">
                            <a:latin typeface="Cambria Math" panose="02040503050406030204" pitchFamily="18" charset="0"/>
                          </a:rPr>
                          <m:t>/</m:t>
                        </m:r>
                      </m:e>
                      <m:sup>
                        <m:r>
                          <a:rPr lang="en-US" sz="1700">
                            <a:latin typeface="Cambria Math" panose="02040503050406030204" pitchFamily="18" charset="0"/>
                          </a:rPr>
                          <m:t>86</m:t>
                        </m:r>
                      </m:sup>
                    </m:sSup>
                    <m:r>
                      <m:rPr>
                        <m:nor/>
                      </m:rPr>
                      <a:rPr lang="en-US" sz="1700" i="1"/>
                      <m:t>Sr</m:t>
                    </m:r>
                    <m:sSub>
                      <m:sSub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"/>
                            <m:ctrlPr>
                              <a:rPr lang="en-US" sz="17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70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b>
                        <m:r>
                          <m:rPr>
                            <m:nor/>
                          </m:rPr>
                          <a:rPr lang="en-US" sz="1700" i="1"/>
                          <m:t>present</m:t>
                        </m:r>
                      </m:sub>
                    </m:sSub>
                  </m:oMath>
                </a14:m>
                <a:r>
                  <a:rPr lang="en-US" sz="1700" dirty="0"/>
                  <a:t>is the measured ratio in the sample today</a:t>
                </a:r>
              </a:p>
              <a:p>
                <a:pPr indent="-2286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"/>
                            <m:endChr m:val=""/>
                            <m:ctrlPr>
                              <a:rPr lang="en-US" sz="17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700">
                                <a:latin typeface="Cambria Math" panose="02040503050406030204" pitchFamily="18" charset="0"/>
                              </a:rPr>
                              <m:t>(</m:t>
                            </m:r>
                          </m:e>
                        </m:d>
                      </m:e>
                      <m:sup>
                        <m:r>
                          <a:rPr lang="en-US" sz="1700">
                            <a:latin typeface="Cambria Math" panose="02040503050406030204" pitchFamily="18" charset="0"/>
                          </a:rPr>
                          <m:t>87</m:t>
                        </m:r>
                      </m:sup>
                    </m:sSup>
                    <m:r>
                      <m:rPr>
                        <m:nor/>
                      </m:rPr>
                      <a:rPr lang="en-US" sz="1700" i="1"/>
                      <m:t>Sr</m:t>
                    </m:r>
                    <m:sSup>
                      <m:sSup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700">
                            <a:latin typeface="Cambria Math" panose="02040503050406030204" pitchFamily="18" charset="0"/>
                          </a:rPr>
                          <m:t>/</m:t>
                        </m:r>
                      </m:e>
                      <m:sup>
                        <m:r>
                          <a:rPr lang="en-US" sz="1700">
                            <a:latin typeface="Cambria Math" panose="02040503050406030204" pitchFamily="18" charset="0"/>
                          </a:rPr>
                          <m:t>86</m:t>
                        </m:r>
                      </m:sup>
                    </m:sSup>
                    <m:r>
                      <m:rPr>
                        <m:nor/>
                      </m:rPr>
                      <a:rPr lang="en-US" sz="1700" i="1"/>
                      <m:t>Sr</m:t>
                    </m:r>
                    <m:sSub>
                      <m:sSub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"/>
                            <m:ctrlPr>
                              <a:rPr lang="en-US" sz="17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70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b>
                        <m:r>
                          <m:rPr>
                            <m:nor/>
                          </m:rPr>
                          <a:rPr lang="en-US" sz="1700" i="1"/>
                          <m:t>initial</m:t>
                        </m:r>
                      </m:sub>
                    </m:sSub>
                  </m:oMath>
                </a14:m>
                <a:r>
                  <a:rPr lang="en-US" sz="1700" dirty="0"/>
                  <a:t>is the ratio when the system formed</a:t>
                </a:r>
              </a:p>
              <a:p>
                <a:pPr indent="-2286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"/>
                            <m:endChr m:val=""/>
                            <m:ctrlPr>
                              <a:rPr lang="en-US" sz="17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700">
                                <a:latin typeface="Cambria Math" panose="02040503050406030204" pitchFamily="18" charset="0"/>
                              </a:rPr>
                              <m:t>(</m:t>
                            </m:r>
                          </m:e>
                        </m:d>
                      </m:e>
                      <m:sup>
                        <m:r>
                          <a:rPr lang="en-US" sz="1700">
                            <a:latin typeface="Cambria Math" panose="02040503050406030204" pitchFamily="18" charset="0"/>
                          </a:rPr>
                          <m:t>87</m:t>
                        </m:r>
                      </m:sup>
                    </m:sSup>
                    <m:r>
                      <m:rPr>
                        <m:nor/>
                      </m:rPr>
                      <a:rPr lang="en-US" sz="1700" i="1"/>
                      <m:t>Rb</m:t>
                    </m:r>
                    <m:sSup>
                      <m:sSup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700">
                            <a:latin typeface="Cambria Math" panose="02040503050406030204" pitchFamily="18" charset="0"/>
                          </a:rPr>
                          <m:t>/</m:t>
                        </m:r>
                      </m:e>
                      <m:sup>
                        <m:r>
                          <a:rPr lang="en-US" sz="1700">
                            <a:latin typeface="Cambria Math" panose="02040503050406030204" pitchFamily="18" charset="0"/>
                          </a:rPr>
                          <m:t>86</m:t>
                        </m:r>
                      </m:sup>
                    </m:sSup>
                    <m:r>
                      <m:rPr>
                        <m:nor/>
                      </m:rPr>
                      <a:rPr lang="en-US" sz="1700" i="1"/>
                      <m:t>Sr</m:t>
                    </m:r>
                    <m:sSub>
                      <m:sSub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"/>
                            <m:ctrlPr>
                              <a:rPr lang="en-US" sz="17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70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b>
                        <m:r>
                          <m:rPr>
                            <m:nor/>
                          </m:rPr>
                          <a:rPr lang="en-US" sz="1700" i="1"/>
                          <m:t>present</m:t>
                        </m:r>
                      </m:sub>
                    </m:sSub>
                  </m:oMath>
                </a14:m>
                <a:r>
                  <a:rPr lang="en-US" sz="1700" dirty="0"/>
                  <a:t>is the measured parent/daughter ratio</a:t>
                </a:r>
              </a:p>
              <a:p>
                <a:pPr indent="-2286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700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700" dirty="0"/>
                  <a:t>= age of the system</a:t>
                </a:r>
              </a:p>
              <a:p>
                <a:pPr indent="-2286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sz="17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0A704EC-FB70-AE37-CC3F-FB7B453188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8086" y="1035843"/>
                <a:ext cx="6005713" cy="4945857"/>
              </a:xfrm>
              <a:prstGeom prst="rect">
                <a:avLst/>
              </a:prstGeom>
              <a:blipFill>
                <a:blip r:embed="rId3"/>
                <a:stretch>
                  <a:fillRect l="-508" t="-863" r="-609"/>
                </a:stretch>
              </a:blipFill>
            </p:spPr>
            <p:txBody>
              <a:bodyPr/>
              <a:lstStyle/>
              <a:p>
                <a:r>
                  <a:rPr lang="en-Z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7D2D829D-2830-5F07-E40B-C351944AB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21FC5EF-435E-F74E-11C5-A935C70665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CF3CE81-94AA-585B-379D-CB757AFCC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6" name="Picture 2" descr="Scientist Realizes Important Flaw in Radioactive Dating : Proslogion">
            <a:extLst>
              <a:ext uri="{FF2B5EF4-FFF2-40B4-BE49-F238E27FC236}">
                <a16:creationId xmlns:a16="http://schemas.microsoft.com/office/drawing/2014/main" id="{C109045D-814D-18B3-ED8E-1B49FA89F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80" y="865632"/>
            <a:ext cx="43243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9A85144-050C-67A5-10F3-511BB38DCC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159" y="3429000"/>
            <a:ext cx="3441191" cy="30333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09621C-CD55-D8FF-AAE1-BDBDCBF03A12}"/>
              </a:ext>
            </a:extLst>
          </p:cNvPr>
          <p:cNvSpPr txBox="1"/>
          <p:nvPr/>
        </p:nvSpPr>
        <p:spPr>
          <a:xfrm>
            <a:off x="2012858" y="5273563"/>
            <a:ext cx="6190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87Sr*</a:t>
            </a:r>
            <a:endParaRPr lang="en-ZA" sz="1400" baseline="-25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DBEADC-5060-3D2F-C5E9-A66D84A065AE}"/>
              </a:ext>
            </a:extLst>
          </p:cNvPr>
          <p:cNvSpPr txBox="1"/>
          <p:nvPr/>
        </p:nvSpPr>
        <p:spPr>
          <a:xfrm>
            <a:off x="2318460" y="4261498"/>
            <a:ext cx="651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87Rb</a:t>
            </a:r>
            <a:r>
              <a:rPr lang="en-US" sz="1400" baseline="-25000" dirty="0"/>
              <a:t>0</a:t>
            </a:r>
            <a:endParaRPr lang="en-ZA" sz="1400" baseline="-250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73651CA-8FA1-881F-EA39-28971C219781}"/>
              </a:ext>
            </a:extLst>
          </p:cNvPr>
          <p:cNvCxnSpPr>
            <a:cxnSpLocks/>
            <a:endCxn id="4" idx="0"/>
          </p:cNvCxnSpPr>
          <p:nvPr/>
        </p:nvCxnSpPr>
        <p:spPr>
          <a:xfrm flipH="1">
            <a:off x="2322398" y="4615310"/>
            <a:ext cx="211168" cy="6582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EE4E394-FA65-1647-2C33-5EF170761F8C}"/>
              </a:ext>
            </a:extLst>
          </p:cNvPr>
          <p:cNvSpPr txBox="1"/>
          <p:nvPr/>
        </p:nvSpPr>
        <p:spPr>
          <a:xfrm>
            <a:off x="2080254" y="3788128"/>
            <a:ext cx="601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87Sr</a:t>
            </a:r>
            <a:r>
              <a:rPr lang="en-US" sz="1400" baseline="-25000" dirty="0"/>
              <a:t>0</a:t>
            </a:r>
            <a:endParaRPr lang="en-ZA" sz="1400" baseline="-25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FFBC13-DE75-511B-5C0E-62008CC6058D}"/>
              </a:ext>
            </a:extLst>
          </p:cNvPr>
          <p:cNvSpPr txBox="1"/>
          <p:nvPr/>
        </p:nvSpPr>
        <p:spPr>
          <a:xfrm>
            <a:off x="2738397" y="4036439"/>
            <a:ext cx="601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86Sr</a:t>
            </a:r>
            <a:r>
              <a:rPr lang="en-US" sz="1400" baseline="-25000" dirty="0"/>
              <a:t>0</a:t>
            </a:r>
            <a:endParaRPr lang="en-ZA" sz="1400" baseline="-25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4AD857-29C4-666F-E00D-109210D0B59B}"/>
              </a:ext>
            </a:extLst>
          </p:cNvPr>
          <p:cNvSpPr txBox="1"/>
          <p:nvPr/>
        </p:nvSpPr>
        <p:spPr>
          <a:xfrm>
            <a:off x="2647561" y="4630830"/>
            <a:ext cx="651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85Rb</a:t>
            </a:r>
            <a:r>
              <a:rPr lang="en-US" sz="1400" baseline="-25000" dirty="0"/>
              <a:t>0</a:t>
            </a:r>
            <a:endParaRPr lang="en-ZA" sz="1400" baseline="-25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1E5448-4547-25D7-A44E-C44208E67092}"/>
              </a:ext>
            </a:extLst>
          </p:cNvPr>
          <p:cNvSpPr txBox="1"/>
          <p:nvPr/>
        </p:nvSpPr>
        <p:spPr>
          <a:xfrm>
            <a:off x="1899908" y="4024813"/>
            <a:ext cx="601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88Sr</a:t>
            </a:r>
            <a:r>
              <a:rPr lang="en-US" sz="1400" baseline="-25000" dirty="0"/>
              <a:t>0</a:t>
            </a:r>
            <a:endParaRPr lang="en-ZA" sz="1400" baseline="-25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0E7B6C2-E805-7280-F7F9-CAA364017219}"/>
              </a:ext>
            </a:extLst>
          </p:cNvPr>
          <p:cNvSpPr txBox="1"/>
          <p:nvPr/>
        </p:nvSpPr>
        <p:spPr>
          <a:xfrm>
            <a:off x="2964933" y="4357805"/>
            <a:ext cx="601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84Sr</a:t>
            </a:r>
            <a:r>
              <a:rPr lang="en-US" sz="1400" baseline="-25000" dirty="0"/>
              <a:t>0</a:t>
            </a:r>
            <a:endParaRPr lang="en-ZA" sz="1400" baseline="-25000" dirty="0"/>
          </a:p>
        </p:txBody>
      </p:sp>
    </p:spTree>
    <p:extLst>
      <p:ext uri="{BB962C8B-B14F-4D97-AF65-F5344CB8AC3E}">
        <p14:creationId xmlns:p14="http://schemas.microsoft.com/office/powerpoint/2010/main" val="17829723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30E1E2-2933-294B-0AFF-860880717D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96" r="2" b="2"/>
          <a:stretch>
            <a:fillRect/>
          </a:stretch>
        </p:blipFill>
        <p:spPr>
          <a:xfrm>
            <a:off x="252249" y="643467"/>
            <a:ext cx="7321184" cy="5571066"/>
          </a:xfrm>
          <a:prstGeom prst="rect">
            <a:avLst/>
          </a:prstGeom>
        </p:spPr>
      </p:pic>
      <p:pic>
        <p:nvPicPr>
          <p:cNvPr id="3074" name="Picture 2" descr="Biotite from Tilly Foster Iron Mine, Town of Southeast, Putnam County, New  York, USA">
            <a:extLst>
              <a:ext uri="{FF2B5EF4-FFF2-40B4-BE49-F238E27FC236}">
                <a16:creationId xmlns:a16="http://schemas.microsoft.com/office/drawing/2014/main" id="{675F2C9E-9386-4FEF-1967-2161DD9E6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1525" y="756603"/>
            <a:ext cx="4343323" cy="3612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A6B5A9C-046F-CF03-C10B-9FD09A4BBD49}"/>
              </a:ext>
            </a:extLst>
          </p:cNvPr>
          <p:cNvCxnSpPr>
            <a:cxnSpLocks/>
          </p:cNvCxnSpPr>
          <p:nvPr/>
        </p:nvCxnSpPr>
        <p:spPr>
          <a:xfrm flipV="1">
            <a:off x="5651500" y="756603"/>
            <a:ext cx="2387600" cy="285178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978F1A-4632-F662-1F6A-DE0F367AF39D}"/>
              </a:ext>
            </a:extLst>
          </p:cNvPr>
          <p:cNvCxnSpPr>
            <a:cxnSpLocks/>
          </p:cNvCxnSpPr>
          <p:nvPr/>
        </p:nvCxnSpPr>
        <p:spPr>
          <a:xfrm flipV="1">
            <a:off x="5651500" y="3608388"/>
            <a:ext cx="2442633" cy="11313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2C10D11-9A18-C1BC-7A9A-032C8BF86266}"/>
              </a:ext>
            </a:extLst>
          </p:cNvPr>
          <p:cNvSpPr txBox="1"/>
          <p:nvPr/>
        </p:nvSpPr>
        <p:spPr>
          <a:xfrm>
            <a:off x="9340758" y="3444763"/>
            <a:ext cx="6190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87Sr*</a:t>
            </a:r>
            <a:endParaRPr lang="en-ZA" sz="1400" baseline="-250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480395-7E12-3D33-F778-016229C6F143}"/>
              </a:ext>
            </a:extLst>
          </p:cNvPr>
          <p:cNvSpPr txBox="1"/>
          <p:nvPr/>
        </p:nvSpPr>
        <p:spPr>
          <a:xfrm>
            <a:off x="9646360" y="2432698"/>
            <a:ext cx="651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87Rb</a:t>
            </a:r>
            <a:r>
              <a:rPr lang="en-US" sz="1400" baseline="-25000" dirty="0">
                <a:solidFill>
                  <a:schemeClr val="bg1"/>
                </a:solidFill>
              </a:rPr>
              <a:t>0</a:t>
            </a:r>
            <a:endParaRPr lang="en-ZA" sz="1400" baseline="-25000" dirty="0">
              <a:solidFill>
                <a:schemeClr val="bg1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6C6B14A-A3A1-6412-DC01-05D01830C4F4}"/>
              </a:ext>
            </a:extLst>
          </p:cNvPr>
          <p:cNvCxnSpPr>
            <a:cxnSpLocks/>
            <a:endCxn id="10" idx="0"/>
          </p:cNvCxnSpPr>
          <p:nvPr/>
        </p:nvCxnSpPr>
        <p:spPr>
          <a:xfrm flipH="1">
            <a:off x="9650298" y="2786510"/>
            <a:ext cx="211168" cy="6582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7FC2913-DB9B-CE84-D130-79B091A34C1B}"/>
              </a:ext>
            </a:extLst>
          </p:cNvPr>
          <p:cNvSpPr txBox="1"/>
          <p:nvPr/>
        </p:nvSpPr>
        <p:spPr>
          <a:xfrm>
            <a:off x="9408154" y="1959328"/>
            <a:ext cx="601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87Sr</a:t>
            </a:r>
            <a:r>
              <a:rPr lang="en-US" sz="1400" baseline="-25000" dirty="0">
                <a:solidFill>
                  <a:schemeClr val="bg1"/>
                </a:solidFill>
              </a:rPr>
              <a:t>0</a:t>
            </a:r>
            <a:endParaRPr lang="en-ZA" sz="1400" baseline="-250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4B80C4-FE8C-A8FA-05BE-B6445E13A95B}"/>
              </a:ext>
            </a:extLst>
          </p:cNvPr>
          <p:cNvSpPr txBox="1"/>
          <p:nvPr/>
        </p:nvSpPr>
        <p:spPr>
          <a:xfrm>
            <a:off x="10066297" y="2207639"/>
            <a:ext cx="601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86Sr</a:t>
            </a:r>
            <a:r>
              <a:rPr lang="en-US" sz="1400" baseline="-25000" dirty="0">
                <a:solidFill>
                  <a:schemeClr val="bg1"/>
                </a:solidFill>
              </a:rPr>
              <a:t>0</a:t>
            </a:r>
            <a:endParaRPr lang="en-ZA" sz="1400" baseline="-250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791A9E-7318-3A6C-0F78-F82169C5E204}"/>
              </a:ext>
            </a:extLst>
          </p:cNvPr>
          <p:cNvSpPr txBox="1"/>
          <p:nvPr/>
        </p:nvSpPr>
        <p:spPr>
          <a:xfrm>
            <a:off x="9975461" y="2802030"/>
            <a:ext cx="651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85Rb</a:t>
            </a:r>
            <a:r>
              <a:rPr lang="en-US" sz="1400" baseline="-25000" dirty="0">
                <a:solidFill>
                  <a:schemeClr val="bg1"/>
                </a:solidFill>
              </a:rPr>
              <a:t>0</a:t>
            </a:r>
            <a:endParaRPr lang="en-ZA" sz="1400" baseline="-2500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347F9B-5E07-D9A3-6B5B-19339EDDD762}"/>
              </a:ext>
            </a:extLst>
          </p:cNvPr>
          <p:cNvSpPr txBox="1"/>
          <p:nvPr/>
        </p:nvSpPr>
        <p:spPr>
          <a:xfrm>
            <a:off x="9227808" y="2196013"/>
            <a:ext cx="601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88Sr</a:t>
            </a:r>
            <a:r>
              <a:rPr lang="en-US" sz="1400" baseline="-25000" dirty="0">
                <a:solidFill>
                  <a:schemeClr val="bg1"/>
                </a:solidFill>
              </a:rPr>
              <a:t>0</a:t>
            </a:r>
            <a:endParaRPr lang="en-ZA" sz="1400" baseline="-250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47C0FE-AE75-5385-A726-C02B472796BE}"/>
              </a:ext>
            </a:extLst>
          </p:cNvPr>
          <p:cNvSpPr txBox="1"/>
          <p:nvPr/>
        </p:nvSpPr>
        <p:spPr>
          <a:xfrm>
            <a:off x="10292833" y="2529005"/>
            <a:ext cx="601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84Sr</a:t>
            </a:r>
            <a:r>
              <a:rPr lang="en-US" sz="1400" baseline="-25000" dirty="0">
                <a:solidFill>
                  <a:schemeClr val="bg1"/>
                </a:solidFill>
              </a:rPr>
              <a:t>0</a:t>
            </a:r>
            <a:endParaRPr lang="en-ZA" sz="1400" baseline="-25000" dirty="0">
              <a:solidFill>
                <a:schemeClr val="bg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F70DB44-FFA0-F3B3-08E3-9F07EFA356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125" y="5911242"/>
            <a:ext cx="6619875" cy="87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5271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25EE217-016A-0E49-8BFF-328ED6620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528" y="256175"/>
            <a:ext cx="7211297" cy="15916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A16B80-B8C8-AECF-8637-17EB9FF9B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529" y="438102"/>
            <a:ext cx="6801722" cy="9222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43265D-F36C-C78B-A9D1-A9D3337837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2651" y="4558167"/>
            <a:ext cx="2781433" cy="90396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EDB9115-CA06-4FE1-1D45-C69F0FEF82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267" y="2764814"/>
            <a:ext cx="5204078" cy="365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5587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lowchart: Document 7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190420-B63E-42C1-0352-258DC660D289}"/>
              </a:ext>
            </a:extLst>
          </p:cNvPr>
          <p:cNvSpPr txBox="1"/>
          <p:nvPr/>
        </p:nvSpPr>
        <p:spPr>
          <a:xfrm>
            <a:off x="838200" y="171162"/>
            <a:ext cx="2840182" cy="237114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Let’s understand this table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67B16AE-DA25-B003-94C6-8EE9582EC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1499" y="640080"/>
            <a:ext cx="5160404" cy="557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4151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36BCF-75D6-898F-7B4E-9FC1B7DA3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7FB7574-11A4-3A81-D41E-D09D4D59D3AD}"/>
              </a:ext>
            </a:extLst>
          </p:cNvPr>
          <p:cNvSpPr txBox="1"/>
          <p:nvPr/>
        </p:nvSpPr>
        <p:spPr>
          <a:xfrm>
            <a:off x="1" y="188077"/>
            <a:ext cx="1219200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ZA" sz="4000" dirty="0">
                <a:solidFill>
                  <a:schemeClr val="tx1"/>
                </a:solidFill>
              </a:rPr>
              <a:t>Conventional Radiometric Geochronology Methods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BE4673-0BD5-F454-805C-18AA131D8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" y="1614470"/>
            <a:ext cx="3744936" cy="830997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ZA" sz="2400" dirty="0"/>
              <a:t>General Isochron Equation</a:t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1F5B2A-E891-3A5C-A2AA-01B46031F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547" y="1238906"/>
            <a:ext cx="6801722" cy="9222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6A1917-16E7-D871-3C2A-5204C0D47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9435" y="2278114"/>
            <a:ext cx="6058746" cy="10764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EBD1220-265C-C6E0-65A0-3FD05A1798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" y="3354603"/>
            <a:ext cx="8206740" cy="337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1353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B871B-C63E-1150-F266-B7FE079F2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2A9B58C-F873-305D-2892-36F42C2A8ADA}"/>
              </a:ext>
            </a:extLst>
          </p:cNvPr>
          <p:cNvSpPr txBox="1"/>
          <p:nvPr/>
        </p:nvSpPr>
        <p:spPr>
          <a:xfrm>
            <a:off x="1" y="188077"/>
            <a:ext cx="1219200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ZA" sz="4000" dirty="0">
                <a:solidFill>
                  <a:schemeClr val="tx1"/>
                </a:solidFill>
              </a:rPr>
              <a:t>Conventional Radiometric Geochronology Methods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F31CBA-D949-7383-56CC-29E3AD065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" y="1568304"/>
            <a:ext cx="279114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Radioactive decay law: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524AD7-829E-0DE4-94D6-E8577B92D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5139" y="4029731"/>
            <a:ext cx="6801722" cy="9222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744E95-BF46-F1DC-9E79-51978B1C3749}"/>
              </a:ext>
            </a:extLst>
          </p:cNvPr>
          <p:cNvSpPr txBox="1"/>
          <p:nvPr/>
        </p:nvSpPr>
        <p:spPr>
          <a:xfrm>
            <a:off x="0" y="2810032"/>
            <a:ext cx="1219200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ZA" sz="4000" dirty="0">
                <a:solidFill>
                  <a:schemeClr val="tx1"/>
                </a:solidFill>
              </a:rPr>
              <a:t>How do we get to this ?</a:t>
            </a:r>
          </a:p>
        </p:txBody>
      </p:sp>
    </p:spTree>
    <p:extLst>
      <p:ext uri="{BB962C8B-B14F-4D97-AF65-F5344CB8AC3E}">
        <p14:creationId xmlns:p14="http://schemas.microsoft.com/office/powerpoint/2010/main" val="26304684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67AD3-634F-440B-4B6D-DEEFA45F4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C82FE2F-1380-3CFE-A684-596CB9117CCC}"/>
              </a:ext>
            </a:extLst>
          </p:cNvPr>
          <p:cNvSpPr txBox="1"/>
          <p:nvPr/>
        </p:nvSpPr>
        <p:spPr>
          <a:xfrm>
            <a:off x="1" y="188077"/>
            <a:ext cx="1219200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ZA" sz="4000" dirty="0">
                <a:solidFill>
                  <a:schemeClr val="tx1"/>
                </a:solidFill>
              </a:rPr>
              <a:t>Conventional Radiometric Geochronology Methods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686B73-24F3-94B7-53F8-2405AD9B4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" y="1568304"/>
            <a:ext cx="279114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Radioactive decay law: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5155A5-57BF-C6B1-E2D8-442B21E26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064" y="2491634"/>
            <a:ext cx="1876687" cy="4953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7B5740-3A96-DCA7-481D-5F552E53E1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064" y="3653846"/>
            <a:ext cx="9278645" cy="23244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37E1625-B931-0019-5570-6C2E57EC31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1810" y="1562806"/>
            <a:ext cx="3037070" cy="23244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6602E17-5D9C-89D4-0C55-1E717622635D}"/>
              </a:ext>
            </a:extLst>
          </p:cNvPr>
          <p:cNvSpPr txBox="1"/>
          <p:nvPr/>
        </p:nvSpPr>
        <p:spPr>
          <a:xfrm>
            <a:off x="2581655" y="2120095"/>
            <a:ext cx="3867701" cy="120032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ZA" dirty="0">
                <a:solidFill>
                  <a:schemeClr val="tx1"/>
                </a:solidFill>
              </a:rPr>
              <a:t>This equation describes </a:t>
            </a:r>
            <a:r>
              <a:rPr lang="en-ZA" b="1" dirty="0">
                <a:solidFill>
                  <a:schemeClr val="tx1"/>
                </a:solidFill>
              </a:rPr>
              <a:t>exponential decay</a:t>
            </a:r>
            <a:r>
              <a:rPr lang="en-ZA" dirty="0">
                <a:solidFill>
                  <a:schemeClr val="tx1"/>
                </a:solidFill>
              </a:rPr>
              <a:t> — the number of radioactive parent atoms decreases over time at a predictable rate.</a:t>
            </a:r>
          </a:p>
        </p:txBody>
      </p:sp>
    </p:spTree>
    <p:extLst>
      <p:ext uri="{BB962C8B-B14F-4D97-AF65-F5344CB8AC3E}">
        <p14:creationId xmlns:p14="http://schemas.microsoft.com/office/powerpoint/2010/main" val="30499187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E27BB-26F9-C82B-3AA7-A3A703D48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B5E763F-BFFC-22DE-F89F-7AEBF3F70CB3}"/>
              </a:ext>
            </a:extLst>
          </p:cNvPr>
          <p:cNvSpPr txBox="1"/>
          <p:nvPr/>
        </p:nvSpPr>
        <p:spPr>
          <a:xfrm>
            <a:off x="1" y="188077"/>
            <a:ext cx="1219200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ZA" sz="4000" dirty="0">
                <a:solidFill>
                  <a:schemeClr val="tx1"/>
                </a:solidFill>
              </a:rPr>
              <a:t>Conventional Radiometric Geochronology Methods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7E2D2E-C75C-3916-DC02-2B237C888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221" y="1386415"/>
            <a:ext cx="1933845" cy="6287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A0D06E-C06C-23FC-070D-D4C9E69D2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6234" y="2604803"/>
            <a:ext cx="3334411" cy="25519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C0C006-9FC8-638C-D05A-B4717CD4F9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355" y="2264749"/>
            <a:ext cx="7127037" cy="323210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B0D4AD0-B656-571B-DA3D-4D52ECD37681}"/>
              </a:ext>
            </a:extLst>
          </p:cNvPr>
          <p:cNvSpPr txBox="1"/>
          <p:nvPr/>
        </p:nvSpPr>
        <p:spPr>
          <a:xfrm>
            <a:off x="5196992" y="5885611"/>
            <a:ext cx="6158484" cy="646331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ZA" dirty="0">
                <a:solidFill>
                  <a:schemeClr val="tx1"/>
                </a:solidFill>
              </a:rPr>
              <a:t>This shows that </a:t>
            </a:r>
            <a:r>
              <a:rPr lang="en-ZA" b="1" dirty="0">
                <a:solidFill>
                  <a:schemeClr val="tx1"/>
                </a:solidFill>
              </a:rPr>
              <a:t>⁸⁷Rb decreases exponentially</a:t>
            </a:r>
            <a:r>
              <a:rPr lang="en-ZA" dirty="0">
                <a:solidFill>
                  <a:schemeClr val="tx1"/>
                </a:solidFill>
              </a:rPr>
              <a:t> through time as it decays into </a:t>
            </a:r>
            <a:r>
              <a:rPr lang="en-ZA" b="1" dirty="0">
                <a:solidFill>
                  <a:schemeClr val="tx1"/>
                </a:solidFill>
              </a:rPr>
              <a:t>⁸⁷Sr</a:t>
            </a:r>
            <a:r>
              <a:rPr lang="en-ZA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52796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B58627-1A22-9099-0F21-28A898FE3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718" y="2585343"/>
            <a:ext cx="5426764" cy="16873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E9AD8C-7C9D-FF1D-F65B-CC91922FA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1" y="4523694"/>
            <a:ext cx="5426764" cy="9753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4B6D6A-1D17-9A6D-1D0E-CBF3663E87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8034" y="1280958"/>
            <a:ext cx="5426764" cy="415147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53D5E16-56DA-B5ED-8D0D-E13363EE8D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525" y="676777"/>
            <a:ext cx="4196347" cy="1364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3547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C50EE-01C9-C5F3-2876-C61B1BF74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9261B3-B247-8FCA-73FD-CB05EF108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472" y="2119246"/>
            <a:ext cx="2791215" cy="6287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6D211B-DB50-DEC4-2B89-84753618D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9472" y="1191294"/>
            <a:ext cx="2962688" cy="66684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166FFC-BC48-BEE5-510A-05D5BD33A4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7688" y="471433"/>
            <a:ext cx="2019582" cy="771633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6D8D744-8411-8C25-092B-92FCF1DC8BD2}"/>
              </a:ext>
            </a:extLst>
          </p:cNvPr>
          <p:cNvCxnSpPr>
            <a:cxnSpLocks/>
          </p:cNvCxnSpPr>
          <p:nvPr/>
        </p:nvCxnSpPr>
        <p:spPr>
          <a:xfrm>
            <a:off x="2033963" y="576261"/>
            <a:ext cx="0" cy="2779587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1CC6355A-2F35-E7C3-23AA-3C643E4D78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591" y="425284"/>
            <a:ext cx="5426764" cy="4151474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7A33FF16-7A70-4A89-4E56-AE1729D6CB58}"/>
              </a:ext>
            </a:extLst>
          </p:cNvPr>
          <p:cNvSpPr/>
          <p:nvPr/>
        </p:nvSpPr>
        <p:spPr>
          <a:xfrm>
            <a:off x="2213289" y="2080824"/>
            <a:ext cx="1062330" cy="758952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CC803F2-6BA1-8FA5-CEB7-887B90B3489E}"/>
              </a:ext>
            </a:extLst>
          </p:cNvPr>
          <p:cNvSpPr/>
          <p:nvPr/>
        </p:nvSpPr>
        <p:spPr>
          <a:xfrm>
            <a:off x="3497478" y="2080824"/>
            <a:ext cx="1258993" cy="758952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BD198E-A05A-E5AA-7F1A-77AB33E635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7428" y="3454847"/>
            <a:ext cx="4282355" cy="769676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CA29F56-E2C3-D774-3EC6-930E03825ACC}"/>
              </a:ext>
            </a:extLst>
          </p:cNvPr>
          <p:cNvSpPr/>
          <p:nvPr/>
        </p:nvSpPr>
        <p:spPr>
          <a:xfrm>
            <a:off x="3497479" y="3454847"/>
            <a:ext cx="1006418" cy="758952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1B5726C-6609-C81B-0246-A866007193A7}"/>
              </a:ext>
            </a:extLst>
          </p:cNvPr>
          <p:cNvCxnSpPr>
            <a:cxnSpLocks/>
            <a:stCxn id="30" idx="4"/>
            <a:endCxn id="4" idx="0"/>
          </p:cNvCxnSpPr>
          <p:nvPr/>
        </p:nvCxnSpPr>
        <p:spPr>
          <a:xfrm flipH="1">
            <a:off x="4000688" y="2839776"/>
            <a:ext cx="126287" cy="6150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D2B2E8D9-AFED-2DFA-97E5-178A70612C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8002" y="5512064"/>
            <a:ext cx="4335084" cy="76967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8692EDE-A991-8C58-A95A-137667B0D1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58076" y="4558688"/>
            <a:ext cx="4001058" cy="61921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BCC0766-C0CF-7A75-F648-04E8110873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9242" y="306263"/>
            <a:ext cx="4282355" cy="769676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B96DDE18-E4BF-6BC6-5243-CDA5B1B2C04A}"/>
              </a:ext>
            </a:extLst>
          </p:cNvPr>
          <p:cNvSpPr/>
          <p:nvPr/>
        </p:nvSpPr>
        <p:spPr>
          <a:xfrm>
            <a:off x="6262342" y="164592"/>
            <a:ext cx="5539249" cy="455371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C34ADEA-D49D-85EF-FE34-3E844D92C630}"/>
              </a:ext>
            </a:extLst>
          </p:cNvPr>
          <p:cNvSpPr/>
          <p:nvPr/>
        </p:nvSpPr>
        <p:spPr>
          <a:xfrm>
            <a:off x="1481269" y="5512064"/>
            <a:ext cx="4418513" cy="758952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8B9B2003-C3FA-C39A-8A07-EB4EBE4678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72984" y="5612914"/>
            <a:ext cx="4041624" cy="548018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79623AE-8D22-34D5-B40C-BE776A853CA2}"/>
              </a:ext>
            </a:extLst>
          </p:cNvPr>
          <p:cNvCxnSpPr>
            <a:cxnSpLocks/>
          </p:cNvCxnSpPr>
          <p:nvPr/>
        </p:nvCxnSpPr>
        <p:spPr>
          <a:xfrm>
            <a:off x="5899782" y="5909828"/>
            <a:ext cx="8625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344F636-BF67-006E-544A-F6B1E5C5F987}"/>
              </a:ext>
            </a:extLst>
          </p:cNvPr>
          <p:cNvSpPr txBox="1"/>
          <p:nvPr/>
        </p:nvSpPr>
        <p:spPr>
          <a:xfrm>
            <a:off x="6851678" y="5712235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  <a:endParaRPr lang="en-ZA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B2F4FEE-CD96-FC6D-315B-223FD1DCDC86}"/>
              </a:ext>
            </a:extLst>
          </p:cNvPr>
          <p:cNvCxnSpPr>
            <a:cxnSpLocks/>
          </p:cNvCxnSpPr>
          <p:nvPr/>
        </p:nvCxnSpPr>
        <p:spPr>
          <a:xfrm>
            <a:off x="7135730" y="5886923"/>
            <a:ext cx="8625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6A687E7-2C22-FDF1-85D7-6A18298ECABF}"/>
              </a:ext>
            </a:extLst>
          </p:cNvPr>
          <p:cNvCxnSpPr>
            <a:cxnSpLocks/>
          </p:cNvCxnSpPr>
          <p:nvPr/>
        </p:nvCxnSpPr>
        <p:spPr>
          <a:xfrm flipH="1">
            <a:off x="2972524" y="1645920"/>
            <a:ext cx="1028164" cy="5976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8957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EC4C522-9ED5-7DDE-EB02-074D037E8206}"/>
              </a:ext>
            </a:extLst>
          </p:cNvPr>
          <p:cNvSpPr txBox="1"/>
          <p:nvPr/>
        </p:nvSpPr>
        <p:spPr>
          <a:xfrm>
            <a:off x="592044" y="1740728"/>
            <a:ext cx="60944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3200" b="1" baseline="30000" dirty="0"/>
              <a:t>87</a:t>
            </a:r>
            <a:r>
              <a:rPr lang="en-ZA" sz="3200" b="1" dirty="0"/>
              <a:t>Sr</a:t>
            </a:r>
            <a:r>
              <a:rPr lang="en-ZA" sz="3200" b="1" i="1" baseline="-25000" dirty="0"/>
              <a:t>t</a:t>
            </a:r>
            <a:r>
              <a:rPr lang="en-ZA" sz="3200" b="1" dirty="0"/>
              <a:t> = </a:t>
            </a:r>
            <a:r>
              <a:rPr lang="en-ZA" sz="3200" b="1" baseline="30000" dirty="0"/>
              <a:t>87</a:t>
            </a:r>
            <a:r>
              <a:rPr lang="en-ZA" sz="3200" b="1" dirty="0"/>
              <a:t>Sr</a:t>
            </a:r>
            <a:r>
              <a:rPr lang="en-ZA" sz="3200" b="1" baseline="-25000" dirty="0"/>
              <a:t>0</a:t>
            </a:r>
            <a:r>
              <a:rPr lang="en-ZA" sz="3200" b="1" dirty="0"/>
              <a:t> + </a:t>
            </a:r>
            <a:r>
              <a:rPr lang="en-ZA" sz="3200" b="1" baseline="30000" dirty="0"/>
              <a:t>87</a:t>
            </a:r>
            <a:r>
              <a:rPr lang="en-ZA" sz="3200" b="1" dirty="0"/>
              <a:t>Sr*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C9A741-DBF0-0CCA-C848-95CF5F095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54" y="586984"/>
            <a:ext cx="4335084" cy="76967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401BB73-C0DC-D0C8-7231-11D519C6398D}"/>
              </a:ext>
            </a:extLst>
          </p:cNvPr>
          <p:cNvSpPr/>
          <p:nvPr/>
        </p:nvSpPr>
        <p:spPr>
          <a:xfrm>
            <a:off x="2294429" y="508280"/>
            <a:ext cx="2543402" cy="919707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F4A21A7-A6AD-2394-49D8-4972856B78E9}"/>
              </a:ext>
            </a:extLst>
          </p:cNvPr>
          <p:cNvSpPr/>
          <p:nvPr/>
        </p:nvSpPr>
        <p:spPr>
          <a:xfrm>
            <a:off x="2935224" y="1643655"/>
            <a:ext cx="1301555" cy="758952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8574135-E36A-2F8B-2139-003B8C78B7AD}"/>
              </a:ext>
            </a:extLst>
          </p:cNvPr>
          <p:cNvGrpSpPr/>
          <p:nvPr/>
        </p:nvGrpSpPr>
        <p:grpSpPr>
          <a:xfrm>
            <a:off x="518892" y="2860129"/>
            <a:ext cx="6094476" cy="769675"/>
            <a:chOff x="518892" y="2860129"/>
            <a:chExt cx="6094476" cy="76967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8EEAE80-EC52-B7AD-2EAF-0AB0921AB4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47266"/>
            <a:stretch>
              <a:fillRect/>
            </a:stretch>
          </p:blipFill>
          <p:spPr>
            <a:xfrm>
              <a:off x="2935224" y="2860129"/>
              <a:ext cx="2286066" cy="76967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789BB5-F4C9-7325-04BB-2D01268FF9C4}"/>
                </a:ext>
              </a:extLst>
            </p:cNvPr>
            <p:cNvSpPr txBox="1"/>
            <p:nvPr/>
          </p:nvSpPr>
          <p:spPr>
            <a:xfrm>
              <a:off x="518892" y="2920647"/>
              <a:ext cx="609447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ZA" sz="3200" b="1" baseline="30000" dirty="0"/>
                <a:t>87</a:t>
              </a:r>
              <a:r>
                <a:rPr lang="en-ZA" sz="3200" b="1" dirty="0"/>
                <a:t>Sr</a:t>
              </a:r>
              <a:r>
                <a:rPr lang="en-ZA" sz="3200" b="1" i="1" baseline="-25000" dirty="0"/>
                <a:t>t</a:t>
              </a:r>
              <a:r>
                <a:rPr lang="en-ZA" sz="3200" b="1" dirty="0"/>
                <a:t> = </a:t>
              </a:r>
              <a:r>
                <a:rPr lang="en-ZA" sz="3200" b="1" baseline="30000" dirty="0"/>
                <a:t>87</a:t>
              </a:r>
              <a:r>
                <a:rPr lang="en-ZA" sz="3200" b="1" dirty="0"/>
                <a:t>Sr</a:t>
              </a:r>
              <a:r>
                <a:rPr lang="en-ZA" sz="3200" b="1" baseline="-25000" dirty="0"/>
                <a:t>0</a:t>
              </a:r>
              <a:r>
                <a:rPr lang="en-ZA" sz="3200" b="1" dirty="0"/>
                <a:t> +</a:t>
              </a:r>
              <a:endParaRPr lang="en-ZA" sz="3200" b="1" i="1" baseline="-25000" dirty="0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2542AE9A-5573-288E-6BCA-42A751CE8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31" y="4081108"/>
            <a:ext cx="7288711" cy="98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0351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BC9BF4-4362-6298-F4AB-4B187DBE2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247" y="225063"/>
            <a:ext cx="9297698" cy="15432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4B844A-2810-748D-927A-228276853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3427" y="2241634"/>
            <a:ext cx="6856605" cy="380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9340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BA513B0-82FF-4F41-8178-885375D1C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71B06B3-C329-C435-FDAB-0E65B2F9C7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27" r="-1" b="16303"/>
          <a:stretch>
            <a:fillRect/>
          </a:stretch>
        </p:blipFill>
        <p:spPr>
          <a:xfrm>
            <a:off x="-1" y="10"/>
            <a:ext cx="12228129" cy="466692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3DB8501-F9F2-4ACD-B56A-9019CD5006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2987478"/>
            <a:ext cx="12228128" cy="1828800"/>
            <a:chOff x="-305" y="2987478"/>
            <a:chExt cx="12188952" cy="182880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D03A94A-ADF5-4334-86B1-DBA5F70ACD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2987478"/>
              <a:ext cx="12188952" cy="1099712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85A18E1-CBE3-4BBD-B1B7-CDBCA685E0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99381"/>
              <a:ext cx="12188952" cy="902694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33EDCAA-1D6C-4710-9DA1-C7FC946D8E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01488"/>
              <a:ext cx="12188952" cy="641669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 useBgFill="1">
          <p:nvSpPr>
            <p:cNvPr id="17" name="Freeform: Shape 16">
              <a:extLst>
                <a:ext uri="{FF2B5EF4-FFF2-40B4-BE49-F238E27FC236}">
                  <a16:creationId xmlns:a16="http://schemas.microsoft.com/office/drawing/2014/main" id="{3916FBF2-1CC9-460D-A42B-FB77E515EC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14750"/>
              <a:ext cx="12188952" cy="1201528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AB0436C-E015-5990-F193-4575E5748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551037"/>
            <a:ext cx="5021782" cy="1509931"/>
          </a:xfrm>
        </p:spPr>
        <p:txBody>
          <a:bodyPr>
            <a:normAutofit/>
          </a:bodyPr>
          <a:lstStyle/>
          <a:p>
            <a:r>
              <a:rPr lang="en-ZA" sz="3600">
                <a:solidFill>
                  <a:schemeClr val="tx2"/>
                </a:solidFill>
              </a:rPr>
              <a:t>Evolution of the Radiogenic Systems</a:t>
            </a:r>
          </a:p>
        </p:txBody>
      </p:sp>
    </p:spTree>
    <p:extLst>
      <p:ext uri="{BB962C8B-B14F-4D97-AF65-F5344CB8AC3E}">
        <p14:creationId xmlns:p14="http://schemas.microsoft.com/office/powerpoint/2010/main" val="41649769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DC6E96-9E7E-65F2-B344-7BB2EA1F2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01413"/>
            <a:ext cx="4906297" cy="40809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B88F42-969C-3D38-31FB-B69DE4E615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0"/>
            <a:ext cx="5886450" cy="2714625"/>
          </a:xfrm>
          <a:prstGeom prst="rect">
            <a:avLst/>
          </a:prstGeom>
        </p:spPr>
      </p:pic>
      <p:pic>
        <p:nvPicPr>
          <p:cNvPr id="2050" name="Picture 2" descr="What is the Difference Between a Meteor, Meteoroid and Meteorite? –  Unearthed Store">
            <a:extLst>
              <a:ext uri="{FF2B5EF4-FFF2-40B4-BE49-F238E27FC236}">
                <a16:creationId xmlns:a16="http://schemas.microsoft.com/office/drawing/2014/main" id="{6FC22FA4-674F-BC3D-CDE4-E60E84555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0"/>
            <a:ext cx="2701413" cy="270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611DD7-EC60-4E60-F74A-3384E4567CA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2344"/>
          <a:stretch>
            <a:fillRect/>
          </a:stretch>
        </p:blipFill>
        <p:spPr>
          <a:xfrm>
            <a:off x="6590940" y="2994803"/>
            <a:ext cx="4067227" cy="34941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0B2D9E-5E6A-3D5A-53C2-FD0F72DC359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8796" r="13206"/>
          <a:stretch>
            <a:fillRect/>
          </a:stretch>
        </p:blipFill>
        <p:spPr>
          <a:xfrm>
            <a:off x="2968028" y="0"/>
            <a:ext cx="3265623" cy="270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110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4525F-9D9D-C8A7-BC96-C96CB77B0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3694F3-041C-05D0-DE09-E1FB965BE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5550" y="0"/>
            <a:ext cx="5886450" cy="2714625"/>
          </a:xfrm>
          <a:prstGeom prst="rect">
            <a:avLst/>
          </a:prstGeom>
        </p:spPr>
      </p:pic>
      <p:pic>
        <p:nvPicPr>
          <p:cNvPr id="2050" name="Picture 2" descr="What is the Difference Between a Meteor, Meteoroid and Meteorite? –  Unearthed Store">
            <a:extLst>
              <a:ext uri="{FF2B5EF4-FFF2-40B4-BE49-F238E27FC236}">
                <a16:creationId xmlns:a16="http://schemas.microsoft.com/office/drawing/2014/main" id="{D0F3BC25-C785-82AF-8EFC-5943C06815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0"/>
            <a:ext cx="2701413" cy="270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81DDC0-CE66-795E-0AC8-46E9E1C725D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796" r="13206"/>
          <a:stretch>
            <a:fillRect/>
          </a:stretch>
        </p:blipFill>
        <p:spPr>
          <a:xfrm>
            <a:off x="2968028" y="0"/>
            <a:ext cx="3265623" cy="2701413"/>
          </a:xfrm>
          <a:prstGeom prst="rect">
            <a:avLst/>
          </a:prstGeom>
        </p:spPr>
      </p:pic>
      <p:pic>
        <p:nvPicPr>
          <p:cNvPr id="4098" name="Picture 2" descr="Neodymium in igneous rocks | SpringerLink">
            <a:extLst>
              <a:ext uri="{FF2B5EF4-FFF2-40B4-BE49-F238E27FC236}">
                <a16:creationId xmlns:a16="http://schemas.microsoft.com/office/drawing/2014/main" id="{4160DCD7-6775-0E62-CDF2-3F255690D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54" y="2994803"/>
            <a:ext cx="470535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AAEA80B-282A-7EEF-62A5-FC467EC4826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52344"/>
          <a:stretch>
            <a:fillRect/>
          </a:stretch>
        </p:blipFill>
        <p:spPr>
          <a:xfrm>
            <a:off x="6590940" y="2994803"/>
            <a:ext cx="4067227" cy="349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4968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Untitled Document">
            <a:extLst>
              <a:ext uri="{FF2B5EF4-FFF2-40B4-BE49-F238E27FC236}">
                <a16:creationId xmlns:a16="http://schemas.microsoft.com/office/drawing/2014/main" id="{F0741E7D-A056-6870-EE9A-4A07B3D67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" r="3608" b="-3"/>
          <a:stretch>
            <a:fillRect/>
          </a:stretch>
        </p:blipFill>
        <p:spPr bwMode="auto">
          <a:xfrm>
            <a:off x="643467" y="748203"/>
            <a:ext cx="5291666" cy="5361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D8B5B-EAE1-A9F5-050E-0FE4F3BFF7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865" y="2231760"/>
            <a:ext cx="5291667" cy="239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822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287766-E015-3BAF-2A23-2C055B737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232" y="339827"/>
            <a:ext cx="3152775" cy="30670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06B5EAE-CAD7-E8C5-9609-574A7AE2C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232" y="4073738"/>
            <a:ext cx="5401136" cy="24444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29B64B-092C-2687-DECD-41AF95ABA3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105" y="101113"/>
            <a:ext cx="6894921" cy="488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5090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DBF0B2-8381-BB83-171C-8CC62FB32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sz="3700">
                <a:solidFill>
                  <a:srgbClr val="FFFFFF"/>
                </a:solidFill>
              </a:rPr>
              <a:t>U-Pb Geochronology</a:t>
            </a:r>
            <a:endParaRPr lang="en-ZA" sz="370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80FC1-A112-4180-C03E-F6E0CBC85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ZA" sz="2600"/>
              <a:t>U–Pb geochronology is one of the most robust and widely used radiometric dating methods in Earth sciences.</a:t>
            </a:r>
            <a:br>
              <a:rPr lang="en-ZA" sz="2600"/>
            </a:br>
            <a:endParaRPr lang="en-ZA" sz="2600"/>
          </a:p>
          <a:p>
            <a:r>
              <a:rPr lang="en-ZA" sz="2600"/>
              <a:t>It relies on the decay of uranium isotopes (238U → 206Pb and 235U → 207Pb) in accessory minerals that incorporate uranium but exclude lead during crystallisation.</a:t>
            </a:r>
            <a:br>
              <a:rPr lang="en-ZA" sz="2600"/>
            </a:br>
            <a:endParaRPr lang="en-ZA" sz="2600"/>
          </a:p>
          <a:p>
            <a:r>
              <a:rPr lang="en-ZA" sz="2600"/>
              <a:t>The technique provides high-precision ages for igneous crystallisation, metamorphic events, and diagenetic processes.</a:t>
            </a:r>
          </a:p>
        </p:txBody>
      </p:sp>
    </p:spTree>
    <p:extLst>
      <p:ext uri="{BB962C8B-B14F-4D97-AF65-F5344CB8AC3E}">
        <p14:creationId xmlns:p14="http://schemas.microsoft.com/office/powerpoint/2010/main" val="31801644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8A4373-C22F-7C06-F29E-3F5F2FC78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376" y="0"/>
            <a:ext cx="107232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7029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D260A4-92AF-7841-D53F-A991E87BD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494" y="367110"/>
            <a:ext cx="7806256" cy="593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7080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5 The U-Pb system">
            <a:extLst>
              <a:ext uri="{FF2B5EF4-FFF2-40B4-BE49-F238E27FC236}">
                <a16:creationId xmlns:a16="http://schemas.microsoft.com/office/drawing/2014/main" id="{476BE6B6-C0AB-791A-D3B1-282452D66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628650"/>
            <a:ext cx="7953277" cy="5891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F8A011A-8A3B-FA00-A517-D500C0027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3064" y="944572"/>
            <a:ext cx="3587496" cy="7510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397042-8B38-4242-6504-0350B24B93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8602" y="2787569"/>
            <a:ext cx="3203348" cy="126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0388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2DD29D-C43B-C23C-9AB5-E0E0945CD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2775" y="342899"/>
            <a:ext cx="5038725" cy="40309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3D6CDE-68B5-1E60-09D9-8FC80E6C9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209550"/>
            <a:ext cx="619125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1591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ncordia diagram illustrating misbehavior in the U-Th-Pb system that... |  Download Scientific Diagram">
            <a:extLst>
              <a:ext uri="{FF2B5EF4-FFF2-40B4-BE49-F238E27FC236}">
                <a16:creationId xmlns:a16="http://schemas.microsoft.com/office/drawing/2014/main" id="{5050DDBD-9598-5B4D-47F0-30F254D85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343361"/>
            <a:ext cx="7429500" cy="6171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15097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630E11-D25E-9DB3-6B1D-47E7E7DB5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778" y="0"/>
            <a:ext cx="93684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818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Possibility of Separation of Heavy Minerals as Byproduct of the Danube  River Gravel Sand Extraction">
            <a:extLst>
              <a:ext uri="{FF2B5EF4-FFF2-40B4-BE49-F238E27FC236}">
                <a16:creationId xmlns:a16="http://schemas.microsoft.com/office/drawing/2014/main" id="{39BA7C26-B7F1-C366-24B2-5A9974A96F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75"/>
          <a:stretch>
            <a:fillRect/>
          </a:stretch>
        </p:blipFill>
        <p:spPr bwMode="auto">
          <a:xfrm>
            <a:off x="6608486" y="134257"/>
            <a:ext cx="4699594" cy="370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27309AF-EE7D-A9E2-CE8E-B6BB6A17A1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96" r="2" b="2"/>
          <a:stretch>
            <a:fillRect/>
          </a:stretch>
        </p:blipFill>
        <p:spPr>
          <a:xfrm>
            <a:off x="136184" y="76582"/>
            <a:ext cx="5168366" cy="39328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7B514D-7463-8EDB-8F66-3B9553A654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2005" y="4194691"/>
            <a:ext cx="3786278" cy="2432684"/>
          </a:xfrm>
          <a:prstGeom prst="rect">
            <a:avLst/>
          </a:prstGeom>
        </p:spPr>
      </p:pic>
      <p:pic>
        <p:nvPicPr>
          <p:cNvPr id="1028" name="Picture 4" descr="Case Study: detrital zircon - Colorado Geological Survey - Colorado  Geological Survey">
            <a:extLst>
              <a:ext uri="{FF2B5EF4-FFF2-40B4-BE49-F238E27FC236}">
                <a16:creationId xmlns:a16="http://schemas.microsoft.com/office/drawing/2014/main" id="{FA3930CB-5DCD-807F-8A36-8E150EEA8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689" y="4194691"/>
            <a:ext cx="1846262" cy="242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BE5789-3325-F97D-A141-E4E8A76D9D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38392" y="4162569"/>
            <a:ext cx="1872697" cy="24969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9F1913-33EA-CBFB-D55E-70DA484D76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991" y="4295487"/>
            <a:ext cx="2302376" cy="222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914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D691AE-708F-0A54-5CF9-700244C37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510" y="1033272"/>
            <a:ext cx="4648988" cy="51937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305C02-C238-43F0-B530-933C0EE85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490" y="1014603"/>
            <a:ext cx="6096000" cy="481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1265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ircon classification from cathodoluminescence images using deep learning -  ScienceDirect">
            <a:extLst>
              <a:ext uri="{FF2B5EF4-FFF2-40B4-BE49-F238E27FC236}">
                <a16:creationId xmlns:a16="http://schemas.microsoft.com/office/drawing/2014/main" id="{B676D27D-303C-C886-7CB4-650C8FB9C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2"/>
          <a:stretch>
            <a:fillRect/>
          </a:stretch>
        </p:blipFill>
        <p:spPr bwMode="auto">
          <a:xfrm>
            <a:off x="643467" y="640311"/>
            <a:ext cx="10902365" cy="5579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83649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D6FC35-18B8-7ED3-8213-76B007A05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01" y="2523744"/>
            <a:ext cx="6124575" cy="41719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1E0661-3144-8A61-F947-B23EC81A7B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1324" y="263792"/>
            <a:ext cx="3895725" cy="20222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9C9C5B-656F-32DC-D757-5040E791C0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500" y="2328862"/>
            <a:ext cx="4457700" cy="40862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E40BB99-3A8A-4C21-01BC-EA9723E1FA28}"/>
              </a:ext>
            </a:extLst>
          </p:cNvPr>
          <p:cNvSpPr txBox="1"/>
          <p:nvPr/>
        </p:nvSpPr>
        <p:spPr>
          <a:xfrm>
            <a:off x="457200" y="420624"/>
            <a:ext cx="5824728" cy="584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Complex Samples</a:t>
            </a:r>
            <a:endParaRPr lang="en-ZA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67391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Using Radiogenic Isotope Data (Chapter 6) - Using Geochemical Data">
            <a:extLst>
              <a:ext uri="{FF2B5EF4-FFF2-40B4-BE49-F238E27FC236}">
                <a16:creationId xmlns:a16="http://schemas.microsoft.com/office/drawing/2014/main" id="{B1812D69-51BB-A2F1-DEFB-875F857BB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37" y="200025"/>
            <a:ext cx="9458325" cy="665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0978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8E3E0A-1CE0-B60A-9762-A7B78D540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971" y="643466"/>
            <a:ext cx="6510915" cy="5566833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9100242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14D969-69AD-8086-D7DB-F5CF0C654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04622"/>
            <a:ext cx="7047923" cy="544452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3512888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F3838D-6785-9580-AAD9-54038A55F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039399"/>
            <a:ext cx="7047923" cy="477496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443718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CC73D1-5184-C92C-703A-481651C14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942490"/>
            <a:ext cx="7047923" cy="4968785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7348992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B45C0E-A78A-EF09-8178-F0563FA76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127498"/>
            <a:ext cx="7047923" cy="4598769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21629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1513</Words>
  <Application>Microsoft Office PowerPoint</Application>
  <PresentationFormat>Widescreen</PresentationFormat>
  <Paragraphs>221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5" baseType="lpstr">
      <vt:lpstr>Aptos</vt:lpstr>
      <vt:lpstr>Aptos Display</vt:lpstr>
      <vt:lpstr>Arial</vt:lpstr>
      <vt:lpstr>Cambria Math</vt:lpstr>
      <vt:lpstr>Office Theme</vt:lpstr>
      <vt:lpstr>Radiogenic vs Stable Isotopes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Back to the Core of Geochronology</vt:lpstr>
      <vt:lpstr>Back to Geochronology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Evolution of the Radiogenic Systems</vt:lpstr>
      <vt:lpstr>PowerPoint Presentation</vt:lpstr>
      <vt:lpstr>PowerPoint Presentation</vt:lpstr>
      <vt:lpstr>PowerPoint Presentation</vt:lpstr>
      <vt:lpstr>PowerPoint Presentation</vt:lpstr>
      <vt:lpstr>U-Pb Geochronology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Stellenbosch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Lana, CDC, Prof [lana@sun.ac.za]</dc:creator>
  <cp:lastModifiedBy>Cris Lana</cp:lastModifiedBy>
  <cp:revision>24</cp:revision>
  <dcterms:created xsi:type="dcterms:W3CDTF">2025-10-24T07:35:32Z</dcterms:created>
  <dcterms:modified xsi:type="dcterms:W3CDTF">2025-12-02T04:00:09Z</dcterms:modified>
</cp:coreProperties>
</file>