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sldIdLst>
    <p:sldId id="313" r:id="rId2"/>
    <p:sldId id="315" r:id="rId3"/>
    <p:sldId id="266" r:id="rId4"/>
    <p:sldId id="317" r:id="rId5"/>
    <p:sldId id="318" r:id="rId6"/>
    <p:sldId id="319" r:id="rId7"/>
    <p:sldId id="320" r:id="rId8"/>
    <p:sldId id="328" r:id="rId9"/>
    <p:sldId id="329" r:id="rId10"/>
    <p:sldId id="331" r:id="rId11"/>
    <p:sldId id="324" r:id="rId12"/>
    <p:sldId id="333" r:id="rId13"/>
    <p:sldId id="332" r:id="rId14"/>
    <p:sldId id="330" r:id="rId15"/>
    <p:sldId id="326" r:id="rId16"/>
    <p:sldId id="334" r:id="rId17"/>
    <p:sldId id="335" r:id="rId18"/>
    <p:sldId id="336" r:id="rId19"/>
    <p:sldId id="321" r:id="rId20"/>
    <p:sldId id="322" r:id="rId21"/>
    <p:sldId id="256" r:id="rId22"/>
    <p:sldId id="305" r:id="rId23"/>
    <p:sldId id="304" r:id="rId24"/>
    <p:sldId id="308" r:id="rId25"/>
    <p:sldId id="288" r:id="rId26"/>
    <p:sldId id="259" r:id="rId27"/>
    <p:sldId id="310" r:id="rId28"/>
    <p:sldId id="263" r:id="rId29"/>
    <p:sldId id="260" r:id="rId30"/>
    <p:sldId id="264" r:id="rId31"/>
    <p:sldId id="311" r:id="rId32"/>
    <p:sldId id="312" r:id="rId33"/>
    <p:sldId id="261" r:id="rId34"/>
    <p:sldId id="275" r:id="rId35"/>
    <p:sldId id="267" r:id="rId36"/>
    <p:sldId id="289" r:id="rId37"/>
    <p:sldId id="290" r:id="rId38"/>
    <p:sldId id="265" r:id="rId39"/>
    <p:sldId id="434" r:id="rId40"/>
    <p:sldId id="268" r:id="rId41"/>
    <p:sldId id="269" r:id="rId42"/>
    <p:sldId id="274" r:id="rId43"/>
    <p:sldId id="273" r:id="rId44"/>
    <p:sldId id="301" r:id="rId45"/>
    <p:sldId id="302" r:id="rId46"/>
    <p:sldId id="300" r:id="rId47"/>
    <p:sldId id="299" r:id="rId48"/>
    <p:sldId id="280" r:id="rId49"/>
    <p:sldId id="279" r:id="rId50"/>
    <p:sldId id="277" r:id="rId51"/>
    <p:sldId id="281" r:id="rId52"/>
    <p:sldId id="276" r:id="rId53"/>
    <p:sldId id="283" r:id="rId54"/>
    <p:sldId id="286" r:id="rId55"/>
    <p:sldId id="282" r:id="rId56"/>
    <p:sldId id="287" r:id="rId57"/>
    <p:sldId id="284" r:id="rId58"/>
    <p:sldId id="292" r:id="rId59"/>
    <p:sldId id="293" r:id="rId60"/>
    <p:sldId id="297" r:id="rId61"/>
    <p:sldId id="307" r:id="rId62"/>
    <p:sldId id="306" r:id="rId63"/>
    <p:sldId id="298"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5254" autoAdjust="0"/>
  </p:normalViewPr>
  <p:slideViewPr>
    <p:cSldViewPr snapToGrid="0">
      <p:cViewPr varScale="1">
        <p:scale>
          <a:sx n="75" d="100"/>
          <a:sy n="75" d="100"/>
        </p:scale>
        <p:origin x="1896"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rts/_rels/chart1.xml.rels><?xml version="1.0" encoding="UTF-8" standalone="yes"?>
<Relationships xmlns="http://schemas.openxmlformats.org/package/2006/relationships"><Relationship Id="rId3" Type="http://schemas.openxmlformats.org/officeDocument/2006/relationships/oleObject" Target="file:///C:\Users\crist\U-PbSaturn\Bakaninha%20Zircao\1.sSMPABC001.TXT"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U</a:t>
            </a:r>
            <a:r>
              <a:rPr lang="en-US" baseline="0" dirty="0"/>
              <a:t> in CPS VS TIME</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38100" cap="rnd">
              <a:noFill/>
              <a:round/>
            </a:ln>
            <a:effectLst/>
          </c:spPr>
          <c:marker>
            <c:symbol val="circle"/>
            <c:size val="5"/>
            <c:spPr>
              <a:solidFill>
                <a:schemeClr val="accent1"/>
              </a:solidFill>
              <a:ln w="9525">
                <a:solidFill>
                  <a:schemeClr val="accent1"/>
                </a:solidFill>
              </a:ln>
              <a:effectLst/>
            </c:spPr>
          </c:marker>
          <c:yVal>
            <c:numRef>
              <c:f>'1.sSMPABC001'!$H$7:$H$260</c:f>
              <c:numCache>
                <c:formatCode>General</c:formatCode>
                <c:ptCount val="254"/>
                <c:pt idx="0">
                  <c:v>19777.5</c:v>
                </c:pt>
                <c:pt idx="1">
                  <c:v>19777.5</c:v>
                </c:pt>
                <c:pt idx="2">
                  <c:v>15822</c:v>
                </c:pt>
                <c:pt idx="3">
                  <c:v>19777.5</c:v>
                </c:pt>
                <c:pt idx="4">
                  <c:v>23733</c:v>
                </c:pt>
                <c:pt idx="5">
                  <c:v>23733</c:v>
                </c:pt>
                <c:pt idx="6">
                  <c:v>15822</c:v>
                </c:pt>
                <c:pt idx="7">
                  <c:v>15822</c:v>
                </c:pt>
                <c:pt idx="8">
                  <c:v>31644</c:v>
                </c:pt>
                <c:pt idx="9">
                  <c:v>19777.5</c:v>
                </c:pt>
                <c:pt idx="10">
                  <c:v>23733</c:v>
                </c:pt>
                <c:pt idx="11">
                  <c:v>19777.5</c:v>
                </c:pt>
                <c:pt idx="12">
                  <c:v>23733</c:v>
                </c:pt>
                <c:pt idx="13">
                  <c:v>23733</c:v>
                </c:pt>
                <c:pt idx="14">
                  <c:v>19777.5</c:v>
                </c:pt>
                <c:pt idx="15">
                  <c:v>23733</c:v>
                </c:pt>
                <c:pt idx="16">
                  <c:v>19777.5</c:v>
                </c:pt>
                <c:pt idx="17">
                  <c:v>23733</c:v>
                </c:pt>
                <c:pt idx="18">
                  <c:v>23733</c:v>
                </c:pt>
                <c:pt idx="19">
                  <c:v>23733</c:v>
                </c:pt>
                <c:pt idx="20">
                  <c:v>35599.56640625</c:v>
                </c:pt>
                <c:pt idx="21">
                  <c:v>23733.06640625</c:v>
                </c:pt>
                <c:pt idx="22">
                  <c:v>19777.5</c:v>
                </c:pt>
                <c:pt idx="23">
                  <c:v>27688.5</c:v>
                </c:pt>
                <c:pt idx="24">
                  <c:v>27688.5</c:v>
                </c:pt>
                <c:pt idx="25">
                  <c:v>23733</c:v>
                </c:pt>
                <c:pt idx="26">
                  <c:v>15822</c:v>
                </c:pt>
                <c:pt idx="27">
                  <c:v>11866.5</c:v>
                </c:pt>
                <c:pt idx="28">
                  <c:v>27688.5</c:v>
                </c:pt>
                <c:pt idx="29">
                  <c:v>15822</c:v>
                </c:pt>
                <c:pt idx="30">
                  <c:v>27688.5</c:v>
                </c:pt>
                <c:pt idx="31">
                  <c:v>27688.5</c:v>
                </c:pt>
                <c:pt idx="32">
                  <c:v>35599.6328125</c:v>
                </c:pt>
                <c:pt idx="33">
                  <c:v>15822</c:v>
                </c:pt>
                <c:pt idx="34">
                  <c:v>23733</c:v>
                </c:pt>
                <c:pt idx="35">
                  <c:v>19777.5</c:v>
                </c:pt>
                <c:pt idx="36">
                  <c:v>23733</c:v>
                </c:pt>
                <c:pt idx="37">
                  <c:v>15822</c:v>
                </c:pt>
                <c:pt idx="38">
                  <c:v>23733</c:v>
                </c:pt>
                <c:pt idx="39">
                  <c:v>23733</c:v>
                </c:pt>
                <c:pt idx="40">
                  <c:v>23733</c:v>
                </c:pt>
                <c:pt idx="41">
                  <c:v>23733</c:v>
                </c:pt>
                <c:pt idx="42">
                  <c:v>19777.5</c:v>
                </c:pt>
                <c:pt idx="43">
                  <c:v>15822</c:v>
                </c:pt>
                <c:pt idx="44">
                  <c:v>19777.5</c:v>
                </c:pt>
                <c:pt idx="45">
                  <c:v>19777.5</c:v>
                </c:pt>
                <c:pt idx="46">
                  <c:v>19777.5</c:v>
                </c:pt>
                <c:pt idx="47">
                  <c:v>23733</c:v>
                </c:pt>
                <c:pt idx="48">
                  <c:v>31644.06640625</c:v>
                </c:pt>
                <c:pt idx="49">
                  <c:v>15822</c:v>
                </c:pt>
                <c:pt idx="50">
                  <c:v>19777.5</c:v>
                </c:pt>
                <c:pt idx="51">
                  <c:v>27688.5</c:v>
                </c:pt>
                <c:pt idx="52">
                  <c:v>23733</c:v>
                </c:pt>
                <c:pt idx="53">
                  <c:v>19777.5</c:v>
                </c:pt>
                <c:pt idx="54">
                  <c:v>23733</c:v>
                </c:pt>
                <c:pt idx="55">
                  <c:v>19777.5</c:v>
                </c:pt>
                <c:pt idx="56">
                  <c:v>31644</c:v>
                </c:pt>
                <c:pt idx="57">
                  <c:v>15822</c:v>
                </c:pt>
                <c:pt idx="58">
                  <c:v>19777.5</c:v>
                </c:pt>
                <c:pt idx="59">
                  <c:v>23733.06640625</c:v>
                </c:pt>
                <c:pt idx="60">
                  <c:v>23733</c:v>
                </c:pt>
                <c:pt idx="61">
                  <c:v>23733</c:v>
                </c:pt>
                <c:pt idx="62">
                  <c:v>23733</c:v>
                </c:pt>
                <c:pt idx="63">
                  <c:v>27688.5</c:v>
                </c:pt>
                <c:pt idx="64">
                  <c:v>27688.5</c:v>
                </c:pt>
                <c:pt idx="65">
                  <c:v>19777.5</c:v>
                </c:pt>
                <c:pt idx="66">
                  <c:v>19777.56640625</c:v>
                </c:pt>
                <c:pt idx="67">
                  <c:v>23733</c:v>
                </c:pt>
                <c:pt idx="68">
                  <c:v>31644.06640625</c:v>
                </c:pt>
                <c:pt idx="69">
                  <c:v>23733</c:v>
                </c:pt>
                <c:pt idx="70">
                  <c:v>15822</c:v>
                </c:pt>
                <c:pt idx="71">
                  <c:v>31644.06640625</c:v>
                </c:pt>
                <c:pt idx="72">
                  <c:v>19777.5</c:v>
                </c:pt>
                <c:pt idx="73">
                  <c:v>23733</c:v>
                </c:pt>
                <c:pt idx="74">
                  <c:v>27688.5</c:v>
                </c:pt>
                <c:pt idx="75">
                  <c:v>19777.5</c:v>
                </c:pt>
                <c:pt idx="76">
                  <c:v>23733.06640625</c:v>
                </c:pt>
                <c:pt idx="77">
                  <c:v>23733</c:v>
                </c:pt>
                <c:pt idx="78">
                  <c:v>27688.5</c:v>
                </c:pt>
                <c:pt idx="79">
                  <c:v>27688.5</c:v>
                </c:pt>
                <c:pt idx="80">
                  <c:v>23733</c:v>
                </c:pt>
                <c:pt idx="81">
                  <c:v>23733</c:v>
                </c:pt>
                <c:pt idx="82">
                  <c:v>19777.5</c:v>
                </c:pt>
                <c:pt idx="83">
                  <c:v>23733.06640625</c:v>
                </c:pt>
                <c:pt idx="84">
                  <c:v>23733</c:v>
                </c:pt>
                <c:pt idx="85">
                  <c:v>19777.5</c:v>
                </c:pt>
                <c:pt idx="86">
                  <c:v>19777.5</c:v>
                </c:pt>
                <c:pt idx="87">
                  <c:v>27688.5</c:v>
                </c:pt>
                <c:pt idx="88">
                  <c:v>19777.5</c:v>
                </c:pt>
                <c:pt idx="89">
                  <c:v>19777.5</c:v>
                </c:pt>
                <c:pt idx="90">
                  <c:v>31644.06640625</c:v>
                </c:pt>
                <c:pt idx="91">
                  <c:v>19777.5</c:v>
                </c:pt>
                <c:pt idx="92">
                  <c:v>19777.5</c:v>
                </c:pt>
                <c:pt idx="93">
                  <c:v>23733</c:v>
                </c:pt>
                <c:pt idx="94">
                  <c:v>15822</c:v>
                </c:pt>
                <c:pt idx="95">
                  <c:v>27688.5</c:v>
                </c:pt>
                <c:pt idx="96">
                  <c:v>23733</c:v>
                </c:pt>
                <c:pt idx="97">
                  <c:v>19777.5</c:v>
                </c:pt>
                <c:pt idx="98">
                  <c:v>15822</c:v>
                </c:pt>
                <c:pt idx="99">
                  <c:v>31644</c:v>
                </c:pt>
                <c:pt idx="100">
                  <c:v>79110.46875</c:v>
                </c:pt>
                <c:pt idx="101">
                  <c:v>494926.4375</c:v>
                </c:pt>
                <c:pt idx="102">
                  <c:v>1096943.375</c:v>
                </c:pt>
                <c:pt idx="103">
                  <c:v>1104854.5</c:v>
                </c:pt>
                <c:pt idx="104">
                  <c:v>1180106.5</c:v>
                </c:pt>
                <c:pt idx="105">
                  <c:v>1195928.75</c:v>
                </c:pt>
                <c:pt idx="106">
                  <c:v>1516715.125</c:v>
                </c:pt>
                <c:pt idx="107">
                  <c:v>1263318.375</c:v>
                </c:pt>
                <c:pt idx="108">
                  <c:v>1207843.875</c:v>
                </c:pt>
                <c:pt idx="109">
                  <c:v>1290958.625</c:v>
                </c:pt>
                <c:pt idx="110">
                  <c:v>1318695.75</c:v>
                </c:pt>
                <c:pt idx="111">
                  <c:v>1342429.125</c:v>
                </c:pt>
                <c:pt idx="112">
                  <c:v>1112765.625</c:v>
                </c:pt>
                <c:pt idx="113">
                  <c:v>1191973.25</c:v>
                </c:pt>
                <c:pt idx="114">
                  <c:v>1271181</c:v>
                </c:pt>
                <c:pt idx="115">
                  <c:v>1393948</c:v>
                </c:pt>
                <c:pt idx="116">
                  <c:v>1259314.375</c:v>
                </c:pt>
                <c:pt idx="117">
                  <c:v>1287051.625</c:v>
                </c:pt>
                <c:pt idx="118">
                  <c:v>1287003.125</c:v>
                </c:pt>
                <c:pt idx="119">
                  <c:v>1318695.875</c:v>
                </c:pt>
                <c:pt idx="120">
                  <c:v>1437507.375</c:v>
                </c:pt>
                <c:pt idx="121">
                  <c:v>1469248.75</c:v>
                </c:pt>
                <c:pt idx="122">
                  <c:v>1366210.625</c:v>
                </c:pt>
                <c:pt idx="123">
                  <c:v>1314740.375</c:v>
                </c:pt>
                <c:pt idx="124">
                  <c:v>1326606.875</c:v>
                </c:pt>
                <c:pt idx="125">
                  <c:v>1231577</c:v>
                </c:pt>
                <c:pt idx="126">
                  <c:v>1465293.25</c:v>
                </c:pt>
                <c:pt idx="127">
                  <c:v>1382081.5</c:v>
                </c:pt>
                <c:pt idx="128">
                  <c:v>1279092</c:v>
                </c:pt>
                <c:pt idx="129">
                  <c:v>1417729.75</c:v>
                </c:pt>
                <c:pt idx="130">
                  <c:v>1338522.125</c:v>
                </c:pt>
                <c:pt idx="131">
                  <c:v>1203888.375</c:v>
                </c:pt>
                <c:pt idx="132">
                  <c:v>1461289.125</c:v>
                </c:pt>
                <c:pt idx="133">
                  <c:v>1294962.625</c:v>
                </c:pt>
                <c:pt idx="134">
                  <c:v>1263318.5</c:v>
                </c:pt>
                <c:pt idx="135">
                  <c:v>1302873.75</c:v>
                </c:pt>
                <c:pt idx="136">
                  <c:v>1227621.625</c:v>
                </c:pt>
                <c:pt idx="137">
                  <c:v>1378125.875</c:v>
                </c:pt>
                <c:pt idx="138">
                  <c:v>1346433.125</c:v>
                </c:pt>
                <c:pt idx="139">
                  <c:v>1263318.375</c:v>
                </c:pt>
                <c:pt idx="140">
                  <c:v>1275136.5</c:v>
                </c:pt>
                <c:pt idx="141">
                  <c:v>1215755</c:v>
                </c:pt>
                <c:pt idx="142">
                  <c:v>1310784.75</c:v>
                </c:pt>
                <c:pt idx="143">
                  <c:v>1306829.375</c:v>
                </c:pt>
                <c:pt idx="144">
                  <c:v>1350388.625</c:v>
                </c:pt>
                <c:pt idx="145">
                  <c:v>1287003</c:v>
                </c:pt>
                <c:pt idx="146">
                  <c:v>1243443.75</c:v>
                </c:pt>
                <c:pt idx="147">
                  <c:v>1322699.875</c:v>
                </c:pt>
                <c:pt idx="148">
                  <c:v>1267225.375</c:v>
                </c:pt>
                <c:pt idx="149">
                  <c:v>1219710.625</c:v>
                </c:pt>
                <c:pt idx="150">
                  <c:v>1243492.125</c:v>
                </c:pt>
                <c:pt idx="151">
                  <c:v>1247447.875</c:v>
                </c:pt>
                <c:pt idx="152">
                  <c:v>1263269.75</c:v>
                </c:pt>
                <c:pt idx="153">
                  <c:v>1267225.375</c:v>
                </c:pt>
                <c:pt idx="154">
                  <c:v>1180058.125</c:v>
                </c:pt>
                <c:pt idx="155">
                  <c:v>1215755</c:v>
                </c:pt>
                <c:pt idx="156">
                  <c:v>1251354.75</c:v>
                </c:pt>
                <c:pt idx="157">
                  <c:v>1287003</c:v>
                </c:pt>
                <c:pt idx="158">
                  <c:v>1215755.125</c:v>
                </c:pt>
                <c:pt idx="159">
                  <c:v>1199884.25</c:v>
                </c:pt>
                <c:pt idx="160">
                  <c:v>1330562.375</c:v>
                </c:pt>
                <c:pt idx="161">
                  <c:v>1247399.125</c:v>
                </c:pt>
                <c:pt idx="162">
                  <c:v>1148462.375</c:v>
                </c:pt>
                <c:pt idx="163">
                  <c:v>1199933</c:v>
                </c:pt>
                <c:pt idx="164">
                  <c:v>1176102.625</c:v>
                </c:pt>
                <c:pt idx="165">
                  <c:v>1172195.625</c:v>
                </c:pt>
                <c:pt idx="166">
                  <c:v>1215755</c:v>
                </c:pt>
                <c:pt idx="167">
                  <c:v>1195977.375</c:v>
                </c:pt>
                <c:pt idx="168">
                  <c:v>1188017.75</c:v>
                </c:pt>
                <c:pt idx="169">
                  <c:v>1164284.5</c:v>
                </c:pt>
                <c:pt idx="170">
                  <c:v>1132591.875</c:v>
                </c:pt>
                <c:pt idx="171">
                  <c:v>1128636.25</c:v>
                </c:pt>
                <c:pt idx="172">
                  <c:v>1124680.75</c:v>
                </c:pt>
                <c:pt idx="173">
                  <c:v>1116721</c:v>
                </c:pt>
                <c:pt idx="174">
                  <c:v>1092939.5</c:v>
                </c:pt>
                <c:pt idx="175">
                  <c:v>1120725.25</c:v>
                </c:pt>
                <c:pt idx="176">
                  <c:v>1108810</c:v>
                </c:pt>
                <c:pt idx="177">
                  <c:v>1069254.75</c:v>
                </c:pt>
                <c:pt idx="178">
                  <c:v>1219661.875</c:v>
                </c:pt>
                <c:pt idx="179">
                  <c:v>1108810</c:v>
                </c:pt>
                <c:pt idx="180">
                  <c:v>1061246.625</c:v>
                </c:pt>
                <c:pt idx="181">
                  <c:v>1176102.625</c:v>
                </c:pt>
                <c:pt idx="182">
                  <c:v>1160280.375</c:v>
                </c:pt>
                <c:pt idx="183">
                  <c:v>1045424.5</c:v>
                </c:pt>
                <c:pt idx="184">
                  <c:v>1081121.375</c:v>
                </c:pt>
                <c:pt idx="185">
                  <c:v>1041468.875</c:v>
                </c:pt>
                <c:pt idx="186">
                  <c:v>1013780.375</c:v>
                </c:pt>
                <c:pt idx="187">
                  <c:v>1069255</c:v>
                </c:pt>
                <c:pt idx="188">
                  <c:v>926661.5625</c:v>
                </c:pt>
                <c:pt idx="189">
                  <c:v>1005869.25</c:v>
                </c:pt>
                <c:pt idx="190">
                  <c:v>1108809.875</c:v>
                </c:pt>
                <c:pt idx="191">
                  <c:v>1033557.875</c:v>
                </c:pt>
                <c:pt idx="192">
                  <c:v>1112814.125</c:v>
                </c:pt>
                <c:pt idx="193">
                  <c:v>1144458.375</c:v>
                </c:pt>
                <c:pt idx="194">
                  <c:v>1037513.375</c:v>
                </c:pt>
                <c:pt idx="195">
                  <c:v>938528.25</c:v>
                </c:pt>
                <c:pt idx="196">
                  <c:v>1065250.625</c:v>
                </c:pt>
                <c:pt idx="197">
                  <c:v>994002.8125</c:v>
                </c:pt>
                <c:pt idx="198">
                  <c:v>946439.1875</c:v>
                </c:pt>
                <c:pt idx="199">
                  <c:v>946487.75</c:v>
                </c:pt>
                <c:pt idx="200">
                  <c:v>1069206.125</c:v>
                </c:pt>
                <c:pt idx="201">
                  <c:v>1009776.1875</c:v>
                </c:pt>
                <c:pt idx="202">
                  <c:v>871235.5625</c:v>
                </c:pt>
                <c:pt idx="203">
                  <c:v>1009824.9375</c:v>
                </c:pt>
                <c:pt idx="204">
                  <c:v>1061246.625</c:v>
                </c:pt>
                <c:pt idx="205">
                  <c:v>950394.6875</c:v>
                </c:pt>
                <c:pt idx="206">
                  <c:v>958305.875</c:v>
                </c:pt>
                <c:pt idx="207">
                  <c:v>1025646.875</c:v>
                </c:pt>
                <c:pt idx="208">
                  <c:v>863324.625</c:v>
                </c:pt>
                <c:pt idx="209">
                  <c:v>890964.75</c:v>
                </c:pt>
                <c:pt idx="210">
                  <c:v>950443.3125</c:v>
                </c:pt>
                <c:pt idx="211">
                  <c:v>934523.9375</c:v>
                </c:pt>
                <c:pt idx="212">
                  <c:v>875142.5625</c:v>
                </c:pt>
                <c:pt idx="213">
                  <c:v>962261.3125</c:v>
                </c:pt>
                <c:pt idx="214">
                  <c:v>914746.5</c:v>
                </c:pt>
                <c:pt idx="215">
                  <c:v>930568.5625</c:v>
                </c:pt>
                <c:pt idx="216">
                  <c:v>954301.6875</c:v>
                </c:pt>
                <c:pt idx="217">
                  <c:v>942483.625</c:v>
                </c:pt>
                <c:pt idx="218">
                  <c:v>863227.375</c:v>
                </c:pt>
                <c:pt idx="219">
                  <c:v>883102.1875</c:v>
                </c:pt>
                <c:pt idx="220">
                  <c:v>914746.3125</c:v>
                </c:pt>
                <c:pt idx="221">
                  <c:v>950394.75</c:v>
                </c:pt>
                <c:pt idx="222">
                  <c:v>902879.875</c:v>
                </c:pt>
                <c:pt idx="223">
                  <c:v>926612.9375</c:v>
                </c:pt>
                <c:pt idx="224">
                  <c:v>839494.25</c:v>
                </c:pt>
                <c:pt idx="225">
                  <c:v>879098.0625</c:v>
                </c:pt>
                <c:pt idx="226">
                  <c:v>847405.375</c:v>
                </c:pt>
                <c:pt idx="227">
                  <c:v>756331.0625</c:v>
                </c:pt>
                <c:pt idx="228">
                  <c:v>788023.875</c:v>
                </c:pt>
                <c:pt idx="229">
                  <c:v>815809.6875</c:v>
                </c:pt>
                <c:pt idx="230">
                  <c:v>835538.8125</c:v>
                </c:pt>
                <c:pt idx="231">
                  <c:v>894968.75</c:v>
                </c:pt>
                <c:pt idx="232">
                  <c:v>863276</c:v>
                </c:pt>
                <c:pt idx="233">
                  <c:v>780112.8125</c:v>
                </c:pt>
                <c:pt idx="234">
                  <c:v>811805.4375</c:v>
                </c:pt>
                <c:pt idx="235">
                  <c:v>803846.0625</c:v>
                </c:pt>
                <c:pt idx="236">
                  <c:v>756379.6875</c:v>
                </c:pt>
                <c:pt idx="237">
                  <c:v>811805.5625</c:v>
                </c:pt>
                <c:pt idx="238">
                  <c:v>811805.625</c:v>
                </c:pt>
                <c:pt idx="239">
                  <c:v>859320.4375</c:v>
                </c:pt>
                <c:pt idx="240">
                  <c:v>835587.4375</c:v>
                </c:pt>
                <c:pt idx="241">
                  <c:v>815712.625</c:v>
                </c:pt>
                <c:pt idx="242">
                  <c:v>681079.0625</c:v>
                </c:pt>
                <c:pt idx="243">
                  <c:v>819716.5</c:v>
                </c:pt>
                <c:pt idx="244">
                  <c:v>791979.4375</c:v>
                </c:pt>
                <c:pt idx="245">
                  <c:v>780112.875</c:v>
                </c:pt>
                <c:pt idx="246">
                  <c:v>740509</c:v>
                </c:pt>
                <c:pt idx="247">
                  <c:v>780064.125</c:v>
                </c:pt>
                <c:pt idx="248">
                  <c:v>336511.09375</c:v>
                </c:pt>
                <c:pt idx="249">
                  <c:v>130629.3671875</c:v>
                </c:pt>
                <c:pt idx="250">
                  <c:v>75154.8359375</c:v>
                </c:pt>
                <c:pt idx="251">
                  <c:v>51421.5</c:v>
                </c:pt>
                <c:pt idx="252">
                  <c:v>51421.56640625</c:v>
                </c:pt>
                <c:pt idx="253">
                  <c:v>47466.1328125</c:v>
                </c:pt>
              </c:numCache>
            </c:numRef>
          </c:yVal>
          <c:smooth val="0"/>
          <c:extLst>
            <c:ext xmlns:c16="http://schemas.microsoft.com/office/drawing/2014/chart" uri="{C3380CC4-5D6E-409C-BE32-E72D297353CC}">
              <c16:uniqueId val="{00000000-F34E-4896-9957-93AF0AE84173}"/>
            </c:ext>
          </c:extLst>
        </c:ser>
        <c:dLbls>
          <c:showLegendKey val="0"/>
          <c:showVal val="0"/>
          <c:showCatName val="0"/>
          <c:showSerName val="0"/>
          <c:showPercent val="0"/>
          <c:showBubbleSize val="0"/>
        </c:dLbls>
        <c:axId val="1823173616"/>
        <c:axId val="1823159216"/>
      </c:scatterChart>
      <c:valAx>
        <c:axId val="1823173616"/>
        <c:scaling>
          <c:orientation val="minMax"/>
        </c:scaling>
        <c:delete val="0"/>
        <c:axPos val="b"/>
        <c:majorGridlines>
          <c:spPr>
            <a:ln w="9525" cap="flat" cmpd="sng" algn="ctr">
              <a:solidFill>
                <a:schemeClr val="tx1">
                  <a:lumMod val="15000"/>
                  <a:lumOff val="85000"/>
                </a:schemeClr>
              </a:solidFill>
              <a:round/>
            </a:ln>
            <a:effectLst/>
          </c:spPr>
        </c:majorGridlines>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23159216"/>
        <c:crosses val="autoZero"/>
        <c:crossBetween val="midCat"/>
      </c:valAx>
      <c:valAx>
        <c:axId val="182315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23173616"/>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83F2CD-E12D-43C6-AAC6-FEBB43D76A9B}" type="datetimeFigureOut">
              <a:rPr lang="en-US" smtClean="0"/>
              <a:t>12/2/2025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6D4671-930D-430D-AF30-76B3D0CCAAE1}" type="slidenum">
              <a:rPr lang="en-US" smtClean="0"/>
              <a:t>‹#›</a:t>
            </a:fld>
            <a:endParaRPr lang="en-US"/>
          </a:p>
        </p:txBody>
      </p:sp>
    </p:spTree>
    <p:extLst>
      <p:ext uri="{BB962C8B-B14F-4D97-AF65-F5344CB8AC3E}">
        <p14:creationId xmlns:p14="http://schemas.microsoft.com/office/powerpoint/2010/main" val="2640907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E6D4671-930D-430D-AF30-76B3D0CCAAE1}" type="slidenum">
              <a:rPr lang="en-US" smtClean="0"/>
              <a:t>21</a:t>
            </a:fld>
            <a:endParaRPr lang="en-US"/>
          </a:p>
        </p:txBody>
      </p:sp>
    </p:spTree>
    <p:extLst>
      <p:ext uri="{BB962C8B-B14F-4D97-AF65-F5344CB8AC3E}">
        <p14:creationId xmlns:p14="http://schemas.microsoft.com/office/powerpoint/2010/main" val="1698871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6D4671-930D-430D-AF30-76B3D0CCAAE1}" type="slidenum">
              <a:rPr lang="en-US" smtClean="0"/>
              <a:t>25</a:t>
            </a:fld>
            <a:endParaRPr lang="en-US"/>
          </a:p>
        </p:txBody>
      </p:sp>
    </p:spTree>
    <p:extLst>
      <p:ext uri="{BB962C8B-B14F-4D97-AF65-F5344CB8AC3E}">
        <p14:creationId xmlns:p14="http://schemas.microsoft.com/office/powerpoint/2010/main" val="2247044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6D4671-930D-430D-AF30-76B3D0CCAAE1}" type="slidenum">
              <a:rPr lang="en-US" smtClean="0"/>
              <a:t>26</a:t>
            </a:fld>
            <a:endParaRPr lang="en-US"/>
          </a:p>
        </p:txBody>
      </p:sp>
    </p:spTree>
    <p:extLst>
      <p:ext uri="{BB962C8B-B14F-4D97-AF65-F5344CB8AC3E}">
        <p14:creationId xmlns:p14="http://schemas.microsoft.com/office/powerpoint/2010/main" val="767384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6D4671-930D-430D-AF30-76B3D0CCAAE1}" type="slidenum">
              <a:rPr lang="en-US" smtClean="0"/>
              <a:t>28</a:t>
            </a:fld>
            <a:endParaRPr lang="en-US"/>
          </a:p>
        </p:txBody>
      </p:sp>
    </p:spTree>
    <p:extLst>
      <p:ext uri="{BB962C8B-B14F-4D97-AF65-F5344CB8AC3E}">
        <p14:creationId xmlns:p14="http://schemas.microsoft.com/office/powerpoint/2010/main" val="2815767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6D4671-930D-430D-AF30-76B3D0CCAAE1}" type="slidenum">
              <a:rPr lang="en-US" smtClean="0"/>
              <a:t>29</a:t>
            </a:fld>
            <a:endParaRPr lang="en-US"/>
          </a:p>
        </p:txBody>
      </p:sp>
    </p:spTree>
    <p:extLst>
      <p:ext uri="{BB962C8B-B14F-4D97-AF65-F5344CB8AC3E}">
        <p14:creationId xmlns:p14="http://schemas.microsoft.com/office/powerpoint/2010/main" val="573641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6D4671-930D-430D-AF30-76B3D0CCAAE1}" type="slidenum">
              <a:rPr lang="en-US" smtClean="0"/>
              <a:t>33</a:t>
            </a:fld>
            <a:endParaRPr lang="en-US"/>
          </a:p>
        </p:txBody>
      </p:sp>
    </p:spTree>
    <p:extLst>
      <p:ext uri="{BB962C8B-B14F-4D97-AF65-F5344CB8AC3E}">
        <p14:creationId xmlns:p14="http://schemas.microsoft.com/office/powerpoint/2010/main" val="699711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6D4671-930D-430D-AF30-76B3D0CCAAE1}" type="slidenum">
              <a:rPr lang="en-US" smtClean="0"/>
              <a:t>34</a:t>
            </a:fld>
            <a:endParaRPr lang="en-US"/>
          </a:p>
        </p:txBody>
      </p:sp>
    </p:spTree>
    <p:extLst>
      <p:ext uri="{BB962C8B-B14F-4D97-AF65-F5344CB8AC3E}">
        <p14:creationId xmlns:p14="http://schemas.microsoft.com/office/powerpoint/2010/main" val="2892823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Isotope Dilution Thermal Ionization Mass Spectrometry (ID-TIMS) remains the gold standard in geochronology due to its unparalleled precision in isotopic measurements. </a:t>
            </a:r>
          </a:p>
          <a:p>
            <a:endParaRPr lang="en-US" dirty="0"/>
          </a:p>
          <a:p>
            <a:r>
              <a:rPr lang="en-US" dirty="0"/>
              <a:t>By utilizing thermal ionization for isotope analysis, this technique provides highly accurate age determinations for rocks and minerals, making it a cornerstone in high-precision geochemistry. </a:t>
            </a:r>
          </a:p>
          <a:p>
            <a:endParaRPr lang="en-US" dirty="0"/>
          </a:p>
          <a:p>
            <a:r>
              <a:rPr lang="en-US" dirty="0"/>
              <a:t>Unlike in situ methods like SIMS and SHRIMP, ID-TIMS requires complete sample digestion but offers superior analytical precision, making it indispensable for absolute age dating</a:t>
            </a:r>
          </a:p>
        </p:txBody>
      </p:sp>
      <p:sp>
        <p:nvSpPr>
          <p:cNvPr id="4" name="Slide Number Placeholder 3"/>
          <p:cNvSpPr>
            <a:spLocks noGrp="1"/>
          </p:cNvSpPr>
          <p:nvPr>
            <p:ph type="sldNum" sz="quarter" idx="5"/>
          </p:nvPr>
        </p:nvSpPr>
        <p:spPr/>
        <p:txBody>
          <a:bodyPr/>
          <a:lstStyle/>
          <a:p>
            <a:fld id="{3E6D4671-930D-430D-AF30-76B3D0CCAAE1}" type="slidenum">
              <a:rPr lang="en-US" smtClean="0"/>
              <a:t>48</a:t>
            </a:fld>
            <a:endParaRPr lang="en-US"/>
          </a:p>
        </p:txBody>
      </p:sp>
    </p:spTree>
    <p:extLst>
      <p:ext uri="{BB962C8B-B14F-4D97-AF65-F5344CB8AC3E}">
        <p14:creationId xmlns:p14="http://schemas.microsoft.com/office/powerpoint/2010/main" val="1471955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Thermal Ionization Mass Spectrometry (TIMS) has played a pivotal role in high-precision isotope geochemistry since its development in the mid-20th century. </a:t>
            </a:r>
          </a:p>
          <a:p>
            <a:endParaRPr lang="en-US" dirty="0"/>
          </a:p>
          <a:p>
            <a:r>
              <a:rPr lang="en-US" dirty="0"/>
              <a:t>The origins of TIMS trace back to the early advancements in mass spectrometry, when researchers sought to improve the accuracy of isotopic measurements. </a:t>
            </a:r>
          </a:p>
          <a:p>
            <a:endParaRPr lang="en-US" dirty="0"/>
          </a:p>
          <a:p>
            <a:r>
              <a:rPr lang="en-US" dirty="0"/>
              <a:t>By the 1950s and 1960s, pioneers in radiogenic isotope geochemistry recognized its potential for dating geological materials, leading to the refinement of isotope dilution techniques and the development of ID-TIMS. </a:t>
            </a:r>
          </a:p>
          <a:p>
            <a:endParaRPr lang="en-US" dirty="0"/>
          </a:p>
          <a:p>
            <a:r>
              <a:rPr lang="en-US" dirty="0"/>
              <a:t>The method gained traction due to its unparalleled precision in U-Pb, Rb-Sr, </a:t>
            </a:r>
            <a:r>
              <a:rPr lang="en-US" dirty="0" err="1"/>
              <a:t>Sm</a:t>
            </a:r>
            <a:r>
              <a:rPr lang="en-US" dirty="0"/>
              <a:t>-Nd, and Pb-Pb dating systems, fundamentally transforming our understanding of Earth's history. </a:t>
            </a:r>
          </a:p>
          <a:p>
            <a:endParaRPr lang="en-US" dirty="0"/>
          </a:p>
          <a:p>
            <a:r>
              <a:rPr lang="en-US" dirty="0"/>
              <a:t>Unlike in situ techniques like SIMS and SHRIMP, TIMS requires complete dissolution of minerals, eliminating matrix effects and ensuring high analytical accuracy. T</a:t>
            </a:r>
          </a:p>
          <a:p>
            <a:endParaRPr lang="en-US" dirty="0"/>
          </a:p>
          <a:p>
            <a:r>
              <a:rPr lang="en-US" dirty="0"/>
              <a:t>Today, ID-TIMS remains the gold standard for absolute age determination, allowing geologists to reconstruct the timing of magmatic, metamorphic, and sedimentary processes with unprecedented detail."</a:t>
            </a:r>
          </a:p>
        </p:txBody>
      </p:sp>
      <p:sp>
        <p:nvSpPr>
          <p:cNvPr id="4" name="Slide Number Placeholder 3"/>
          <p:cNvSpPr>
            <a:spLocks noGrp="1"/>
          </p:cNvSpPr>
          <p:nvPr>
            <p:ph type="sldNum" sz="quarter" idx="5"/>
          </p:nvPr>
        </p:nvSpPr>
        <p:spPr/>
        <p:txBody>
          <a:bodyPr/>
          <a:lstStyle/>
          <a:p>
            <a:fld id="{3E6D4671-930D-430D-AF30-76B3D0CCAAE1}" type="slidenum">
              <a:rPr lang="en-US" smtClean="0"/>
              <a:t>49</a:t>
            </a:fld>
            <a:endParaRPr lang="en-US"/>
          </a:p>
        </p:txBody>
      </p:sp>
    </p:spTree>
    <p:extLst>
      <p:ext uri="{BB962C8B-B14F-4D97-AF65-F5344CB8AC3E}">
        <p14:creationId xmlns:p14="http://schemas.microsoft.com/office/powerpoint/2010/main" val="1673815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6D4671-930D-430D-AF30-76B3D0CCAAE1}" type="slidenum">
              <a:rPr lang="en-US" smtClean="0"/>
              <a:t>52</a:t>
            </a:fld>
            <a:endParaRPr lang="en-US"/>
          </a:p>
        </p:txBody>
      </p:sp>
    </p:spTree>
    <p:extLst>
      <p:ext uri="{BB962C8B-B14F-4D97-AF65-F5344CB8AC3E}">
        <p14:creationId xmlns:p14="http://schemas.microsoft.com/office/powerpoint/2010/main" val="4105271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6D4671-930D-430D-AF30-76B3D0CCAAE1}" type="slidenum">
              <a:rPr lang="en-US" smtClean="0"/>
              <a:t>53</a:t>
            </a:fld>
            <a:endParaRPr lang="en-US"/>
          </a:p>
        </p:txBody>
      </p:sp>
    </p:spTree>
    <p:extLst>
      <p:ext uri="{BB962C8B-B14F-4D97-AF65-F5344CB8AC3E}">
        <p14:creationId xmlns:p14="http://schemas.microsoft.com/office/powerpoint/2010/main" val="3350846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6D4671-930D-430D-AF30-76B3D0CCAAE1}" type="slidenum">
              <a:rPr lang="en-US" smtClean="0"/>
              <a:t>61</a:t>
            </a:fld>
            <a:endParaRPr lang="en-US"/>
          </a:p>
        </p:txBody>
      </p:sp>
    </p:spTree>
    <p:extLst>
      <p:ext uri="{BB962C8B-B14F-4D97-AF65-F5344CB8AC3E}">
        <p14:creationId xmlns:p14="http://schemas.microsoft.com/office/powerpoint/2010/main" val="684940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18032-5C8D-D95A-8396-000EF32E67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041A17B-223B-3A33-2973-32ADCB3178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82F2DB-71EF-2DAE-76A9-9ECC56F9B189}"/>
              </a:ext>
            </a:extLst>
          </p:cNvPr>
          <p:cNvSpPr>
            <a:spLocks noGrp="1"/>
          </p:cNvSpPr>
          <p:nvPr>
            <p:ph type="dt" sz="half" idx="10"/>
          </p:nvPr>
        </p:nvSpPr>
        <p:spPr/>
        <p:txBody>
          <a:bodyPr/>
          <a:lstStyle/>
          <a:p>
            <a:fld id="{7B7F6A7F-1FB2-435A-8C07-E9CA4A58B45F}" type="datetimeFigureOut">
              <a:rPr lang="en-US" smtClean="0"/>
              <a:t>12/2/2025</a:t>
            </a:fld>
            <a:endParaRPr lang="en-US"/>
          </a:p>
        </p:txBody>
      </p:sp>
      <p:sp>
        <p:nvSpPr>
          <p:cNvPr id="5" name="Footer Placeholder 4">
            <a:extLst>
              <a:ext uri="{FF2B5EF4-FFF2-40B4-BE49-F238E27FC236}">
                <a16:creationId xmlns:a16="http://schemas.microsoft.com/office/drawing/2014/main" id="{10DF557E-718F-91C7-F581-454C05881B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11B4E9-DD81-E9E5-EDE7-9ABC794042C1}"/>
              </a:ext>
            </a:extLst>
          </p:cNvPr>
          <p:cNvSpPr>
            <a:spLocks noGrp="1"/>
          </p:cNvSpPr>
          <p:nvPr>
            <p:ph type="sldNum" sz="quarter" idx="12"/>
          </p:nvPr>
        </p:nvSpPr>
        <p:spPr/>
        <p:txBody>
          <a:bodyPr/>
          <a:lstStyle/>
          <a:p>
            <a:fld id="{2F8A6FF0-3B1E-41AA-B8E8-8610BFF47590}" type="slidenum">
              <a:rPr lang="en-US" smtClean="0"/>
              <a:t>‹#›</a:t>
            </a:fld>
            <a:endParaRPr lang="en-US"/>
          </a:p>
        </p:txBody>
      </p:sp>
    </p:spTree>
    <p:extLst>
      <p:ext uri="{BB962C8B-B14F-4D97-AF65-F5344CB8AC3E}">
        <p14:creationId xmlns:p14="http://schemas.microsoft.com/office/powerpoint/2010/main" val="2730515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419B9-A286-C699-FC01-634CBDE7E9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A4392F-0336-C0C0-F6B9-F10E51D1DF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CCF51D-CFBC-346D-2848-7299CD4351C5}"/>
              </a:ext>
            </a:extLst>
          </p:cNvPr>
          <p:cNvSpPr>
            <a:spLocks noGrp="1"/>
          </p:cNvSpPr>
          <p:nvPr>
            <p:ph type="dt" sz="half" idx="10"/>
          </p:nvPr>
        </p:nvSpPr>
        <p:spPr/>
        <p:txBody>
          <a:bodyPr/>
          <a:lstStyle/>
          <a:p>
            <a:fld id="{7B7F6A7F-1FB2-435A-8C07-E9CA4A58B45F}" type="datetimeFigureOut">
              <a:rPr lang="en-US" smtClean="0"/>
              <a:t>12/2/2025</a:t>
            </a:fld>
            <a:endParaRPr lang="en-US"/>
          </a:p>
        </p:txBody>
      </p:sp>
      <p:sp>
        <p:nvSpPr>
          <p:cNvPr id="5" name="Footer Placeholder 4">
            <a:extLst>
              <a:ext uri="{FF2B5EF4-FFF2-40B4-BE49-F238E27FC236}">
                <a16:creationId xmlns:a16="http://schemas.microsoft.com/office/drawing/2014/main" id="{02A4FE91-E19B-9E67-CED6-95B941C9F7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D253D0-4E43-40C4-02E0-BA075DDB8A89}"/>
              </a:ext>
            </a:extLst>
          </p:cNvPr>
          <p:cNvSpPr>
            <a:spLocks noGrp="1"/>
          </p:cNvSpPr>
          <p:nvPr>
            <p:ph type="sldNum" sz="quarter" idx="12"/>
          </p:nvPr>
        </p:nvSpPr>
        <p:spPr/>
        <p:txBody>
          <a:bodyPr/>
          <a:lstStyle/>
          <a:p>
            <a:fld id="{2F8A6FF0-3B1E-41AA-B8E8-8610BFF47590}" type="slidenum">
              <a:rPr lang="en-US" smtClean="0"/>
              <a:t>‹#›</a:t>
            </a:fld>
            <a:endParaRPr lang="en-US"/>
          </a:p>
        </p:txBody>
      </p:sp>
    </p:spTree>
    <p:extLst>
      <p:ext uri="{BB962C8B-B14F-4D97-AF65-F5344CB8AC3E}">
        <p14:creationId xmlns:p14="http://schemas.microsoft.com/office/powerpoint/2010/main" val="3351538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9DCAD-565D-CC85-9388-989480DF08A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06B150-75BA-CBD1-6C38-F1968529915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8394B0-1199-F790-9203-8BD5DB590D50}"/>
              </a:ext>
            </a:extLst>
          </p:cNvPr>
          <p:cNvSpPr>
            <a:spLocks noGrp="1"/>
          </p:cNvSpPr>
          <p:nvPr>
            <p:ph type="dt" sz="half" idx="10"/>
          </p:nvPr>
        </p:nvSpPr>
        <p:spPr/>
        <p:txBody>
          <a:bodyPr/>
          <a:lstStyle/>
          <a:p>
            <a:fld id="{7B7F6A7F-1FB2-435A-8C07-E9CA4A58B45F}" type="datetimeFigureOut">
              <a:rPr lang="en-US" smtClean="0"/>
              <a:t>12/2/2025</a:t>
            </a:fld>
            <a:endParaRPr lang="en-US"/>
          </a:p>
        </p:txBody>
      </p:sp>
      <p:sp>
        <p:nvSpPr>
          <p:cNvPr id="5" name="Footer Placeholder 4">
            <a:extLst>
              <a:ext uri="{FF2B5EF4-FFF2-40B4-BE49-F238E27FC236}">
                <a16:creationId xmlns:a16="http://schemas.microsoft.com/office/drawing/2014/main" id="{CE77B21C-B609-2BEA-6E29-000C3384A6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EFA213-A637-D33B-09DB-1BF785FF5082}"/>
              </a:ext>
            </a:extLst>
          </p:cNvPr>
          <p:cNvSpPr>
            <a:spLocks noGrp="1"/>
          </p:cNvSpPr>
          <p:nvPr>
            <p:ph type="sldNum" sz="quarter" idx="12"/>
          </p:nvPr>
        </p:nvSpPr>
        <p:spPr/>
        <p:txBody>
          <a:bodyPr/>
          <a:lstStyle/>
          <a:p>
            <a:fld id="{2F8A6FF0-3B1E-41AA-B8E8-8610BFF47590}" type="slidenum">
              <a:rPr lang="en-US" smtClean="0"/>
              <a:t>‹#›</a:t>
            </a:fld>
            <a:endParaRPr lang="en-US"/>
          </a:p>
        </p:txBody>
      </p:sp>
    </p:spTree>
    <p:extLst>
      <p:ext uri="{BB962C8B-B14F-4D97-AF65-F5344CB8AC3E}">
        <p14:creationId xmlns:p14="http://schemas.microsoft.com/office/powerpoint/2010/main" val="3924980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5B3D5-BC82-3CD2-D742-8DDE783617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2E3A57-FB8C-F11A-7EEB-58CCB3CCF6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E96472-3A58-E030-CD78-4A7B8988A5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EE7388E-D949-ADF7-85FF-9407DAE793D0}"/>
              </a:ext>
            </a:extLst>
          </p:cNvPr>
          <p:cNvSpPr>
            <a:spLocks noGrp="1"/>
          </p:cNvSpPr>
          <p:nvPr>
            <p:ph type="dt" sz="half" idx="10"/>
          </p:nvPr>
        </p:nvSpPr>
        <p:spPr/>
        <p:txBody>
          <a:bodyPr/>
          <a:lstStyle/>
          <a:p>
            <a:fld id="{7B7F6A7F-1FB2-435A-8C07-E9CA4A58B45F}" type="datetimeFigureOut">
              <a:rPr lang="en-US" smtClean="0"/>
              <a:t>12/2/2025</a:t>
            </a:fld>
            <a:endParaRPr lang="en-US"/>
          </a:p>
        </p:txBody>
      </p:sp>
      <p:sp>
        <p:nvSpPr>
          <p:cNvPr id="6" name="Footer Placeholder 5">
            <a:extLst>
              <a:ext uri="{FF2B5EF4-FFF2-40B4-BE49-F238E27FC236}">
                <a16:creationId xmlns:a16="http://schemas.microsoft.com/office/drawing/2014/main" id="{722A2094-AA78-A676-26A8-B77FC54223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85CFB6-3833-F615-3FE4-90BC42040873}"/>
              </a:ext>
            </a:extLst>
          </p:cNvPr>
          <p:cNvSpPr>
            <a:spLocks noGrp="1"/>
          </p:cNvSpPr>
          <p:nvPr>
            <p:ph type="sldNum" sz="quarter" idx="12"/>
          </p:nvPr>
        </p:nvSpPr>
        <p:spPr/>
        <p:txBody>
          <a:bodyPr/>
          <a:lstStyle/>
          <a:p>
            <a:fld id="{2F8A6FF0-3B1E-41AA-B8E8-8610BFF47590}" type="slidenum">
              <a:rPr lang="en-US" smtClean="0"/>
              <a:t>‹#›</a:t>
            </a:fld>
            <a:endParaRPr lang="en-US"/>
          </a:p>
        </p:txBody>
      </p:sp>
    </p:spTree>
    <p:extLst>
      <p:ext uri="{BB962C8B-B14F-4D97-AF65-F5344CB8AC3E}">
        <p14:creationId xmlns:p14="http://schemas.microsoft.com/office/powerpoint/2010/main" val="2530433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8B1D7-3681-5D29-DCA8-23761484AA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5F384E-0975-DC0C-07CC-2917B00D52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516FDF-9548-4EE6-975F-490895761E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D3AD71-ACC2-78FB-F5FF-AA1B86D452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28C7B3-D271-5FBE-5041-D53FD2F3E4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9EFF60-17EA-9003-0250-664DAE248787}"/>
              </a:ext>
            </a:extLst>
          </p:cNvPr>
          <p:cNvSpPr>
            <a:spLocks noGrp="1"/>
          </p:cNvSpPr>
          <p:nvPr>
            <p:ph type="dt" sz="half" idx="10"/>
          </p:nvPr>
        </p:nvSpPr>
        <p:spPr/>
        <p:txBody>
          <a:bodyPr/>
          <a:lstStyle/>
          <a:p>
            <a:fld id="{7B7F6A7F-1FB2-435A-8C07-E9CA4A58B45F}" type="datetimeFigureOut">
              <a:rPr lang="en-US" smtClean="0"/>
              <a:t>12/2/2025</a:t>
            </a:fld>
            <a:endParaRPr lang="en-US"/>
          </a:p>
        </p:txBody>
      </p:sp>
      <p:sp>
        <p:nvSpPr>
          <p:cNvPr id="8" name="Footer Placeholder 7">
            <a:extLst>
              <a:ext uri="{FF2B5EF4-FFF2-40B4-BE49-F238E27FC236}">
                <a16:creationId xmlns:a16="http://schemas.microsoft.com/office/drawing/2014/main" id="{E726185E-37EB-2482-CBE8-7FCCC3535C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072D981-A841-67A5-AA9B-4519765DA549}"/>
              </a:ext>
            </a:extLst>
          </p:cNvPr>
          <p:cNvSpPr>
            <a:spLocks noGrp="1"/>
          </p:cNvSpPr>
          <p:nvPr>
            <p:ph type="sldNum" sz="quarter" idx="12"/>
          </p:nvPr>
        </p:nvSpPr>
        <p:spPr/>
        <p:txBody>
          <a:bodyPr/>
          <a:lstStyle/>
          <a:p>
            <a:fld id="{2F8A6FF0-3B1E-41AA-B8E8-8610BFF47590}" type="slidenum">
              <a:rPr lang="en-US" smtClean="0"/>
              <a:t>‹#›</a:t>
            </a:fld>
            <a:endParaRPr lang="en-US"/>
          </a:p>
        </p:txBody>
      </p:sp>
    </p:spTree>
    <p:extLst>
      <p:ext uri="{BB962C8B-B14F-4D97-AF65-F5344CB8AC3E}">
        <p14:creationId xmlns:p14="http://schemas.microsoft.com/office/powerpoint/2010/main" val="427509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D971D-1251-B2BE-C358-4EF5D9FC98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04167F-4E6D-C449-0425-AC972F269437}"/>
              </a:ext>
            </a:extLst>
          </p:cNvPr>
          <p:cNvSpPr>
            <a:spLocks noGrp="1"/>
          </p:cNvSpPr>
          <p:nvPr>
            <p:ph type="dt" sz="half" idx="10"/>
          </p:nvPr>
        </p:nvSpPr>
        <p:spPr/>
        <p:txBody>
          <a:bodyPr/>
          <a:lstStyle/>
          <a:p>
            <a:fld id="{7B7F6A7F-1FB2-435A-8C07-E9CA4A58B45F}" type="datetimeFigureOut">
              <a:rPr lang="en-US" smtClean="0"/>
              <a:t>12/2/2025</a:t>
            </a:fld>
            <a:endParaRPr lang="en-US"/>
          </a:p>
        </p:txBody>
      </p:sp>
      <p:sp>
        <p:nvSpPr>
          <p:cNvPr id="4" name="Footer Placeholder 3">
            <a:extLst>
              <a:ext uri="{FF2B5EF4-FFF2-40B4-BE49-F238E27FC236}">
                <a16:creationId xmlns:a16="http://schemas.microsoft.com/office/drawing/2014/main" id="{784E0CB5-F257-C93D-D121-ED4594AD20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318DF0-1E0B-8B77-A8A1-F82655DF49BA}"/>
              </a:ext>
            </a:extLst>
          </p:cNvPr>
          <p:cNvSpPr>
            <a:spLocks noGrp="1"/>
          </p:cNvSpPr>
          <p:nvPr>
            <p:ph type="sldNum" sz="quarter" idx="12"/>
          </p:nvPr>
        </p:nvSpPr>
        <p:spPr/>
        <p:txBody>
          <a:bodyPr/>
          <a:lstStyle/>
          <a:p>
            <a:fld id="{2F8A6FF0-3B1E-41AA-B8E8-8610BFF47590}" type="slidenum">
              <a:rPr lang="en-US" smtClean="0"/>
              <a:t>‹#›</a:t>
            </a:fld>
            <a:endParaRPr lang="en-US"/>
          </a:p>
        </p:txBody>
      </p:sp>
    </p:spTree>
    <p:extLst>
      <p:ext uri="{BB962C8B-B14F-4D97-AF65-F5344CB8AC3E}">
        <p14:creationId xmlns:p14="http://schemas.microsoft.com/office/powerpoint/2010/main" val="2245884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25CEF5-CD1D-4E59-2835-260138FB25C8}"/>
              </a:ext>
            </a:extLst>
          </p:cNvPr>
          <p:cNvSpPr>
            <a:spLocks noGrp="1"/>
          </p:cNvSpPr>
          <p:nvPr>
            <p:ph type="dt" sz="half" idx="10"/>
          </p:nvPr>
        </p:nvSpPr>
        <p:spPr/>
        <p:txBody>
          <a:bodyPr/>
          <a:lstStyle/>
          <a:p>
            <a:fld id="{7B7F6A7F-1FB2-435A-8C07-E9CA4A58B45F}" type="datetimeFigureOut">
              <a:rPr lang="en-US" smtClean="0"/>
              <a:t>12/2/2025</a:t>
            </a:fld>
            <a:endParaRPr lang="en-US"/>
          </a:p>
        </p:txBody>
      </p:sp>
      <p:sp>
        <p:nvSpPr>
          <p:cNvPr id="3" name="Footer Placeholder 2">
            <a:extLst>
              <a:ext uri="{FF2B5EF4-FFF2-40B4-BE49-F238E27FC236}">
                <a16:creationId xmlns:a16="http://schemas.microsoft.com/office/drawing/2014/main" id="{10CA33F1-71F8-6155-C9F0-1128092FFBB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E38E30-D3CE-A921-F2DB-A79F93501387}"/>
              </a:ext>
            </a:extLst>
          </p:cNvPr>
          <p:cNvSpPr>
            <a:spLocks noGrp="1"/>
          </p:cNvSpPr>
          <p:nvPr>
            <p:ph type="sldNum" sz="quarter" idx="12"/>
          </p:nvPr>
        </p:nvSpPr>
        <p:spPr/>
        <p:txBody>
          <a:bodyPr/>
          <a:lstStyle/>
          <a:p>
            <a:fld id="{2F8A6FF0-3B1E-41AA-B8E8-8610BFF47590}" type="slidenum">
              <a:rPr lang="en-US" smtClean="0"/>
              <a:t>‹#›</a:t>
            </a:fld>
            <a:endParaRPr lang="en-US"/>
          </a:p>
        </p:txBody>
      </p:sp>
    </p:spTree>
    <p:extLst>
      <p:ext uri="{BB962C8B-B14F-4D97-AF65-F5344CB8AC3E}">
        <p14:creationId xmlns:p14="http://schemas.microsoft.com/office/powerpoint/2010/main" val="1000665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6B263-B58A-A638-53D8-3E259CE2AA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534732-28DB-9E85-6650-74BD686E8E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8168E5-4361-CEC1-FC64-1DD99E1A1C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B1DDBC-1CFB-E8E8-6C5B-D73C163AF7FC}"/>
              </a:ext>
            </a:extLst>
          </p:cNvPr>
          <p:cNvSpPr>
            <a:spLocks noGrp="1"/>
          </p:cNvSpPr>
          <p:nvPr>
            <p:ph type="dt" sz="half" idx="10"/>
          </p:nvPr>
        </p:nvSpPr>
        <p:spPr/>
        <p:txBody>
          <a:bodyPr/>
          <a:lstStyle/>
          <a:p>
            <a:fld id="{7B7F6A7F-1FB2-435A-8C07-E9CA4A58B45F}" type="datetimeFigureOut">
              <a:rPr lang="en-US" smtClean="0"/>
              <a:t>12/2/2025</a:t>
            </a:fld>
            <a:endParaRPr lang="en-US"/>
          </a:p>
        </p:txBody>
      </p:sp>
      <p:sp>
        <p:nvSpPr>
          <p:cNvPr id="6" name="Footer Placeholder 5">
            <a:extLst>
              <a:ext uri="{FF2B5EF4-FFF2-40B4-BE49-F238E27FC236}">
                <a16:creationId xmlns:a16="http://schemas.microsoft.com/office/drawing/2014/main" id="{6B23856D-9AA3-FA60-4C7C-8C69311A4E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57CFBC-5B0A-F521-30BE-10C73158C87C}"/>
              </a:ext>
            </a:extLst>
          </p:cNvPr>
          <p:cNvSpPr>
            <a:spLocks noGrp="1"/>
          </p:cNvSpPr>
          <p:nvPr>
            <p:ph type="sldNum" sz="quarter" idx="12"/>
          </p:nvPr>
        </p:nvSpPr>
        <p:spPr/>
        <p:txBody>
          <a:bodyPr/>
          <a:lstStyle/>
          <a:p>
            <a:fld id="{2F8A6FF0-3B1E-41AA-B8E8-8610BFF47590}" type="slidenum">
              <a:rPr lang="en-US" smtClean="0"/>
              <a:t>‹#›</a:t>
            </a:fld>
            <a:endParaRPr lang="en-US"/>
          </a:p>
        </p:txBody>
      </p:sp>
    </p:spTree>
    <p:extLst>
      <p:ext uri="{BB962C8B-B14F-4D97-AF65-F5344CB8AC3E}">
        <p14:creationId xmlns:p14="http://schemas.microsoft.com/office/powerpoint/2010/main" val="1347869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8C094-C59A-0953-F193-7AE02EAE55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64F5A3-1003-9F0D-431E-942DE2B725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032D114-D6EA-5CF8-9D5E-C73695E44D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9D9375-96B1-69D8-802D-258F5D950994}"/>
              </a:ext>
            </a:extLst>
          </p:cNvPr>
          <p:cNvSpPr>
            <a:spLocks noGrp="1"/>
          </p:cNvSpPr>
          <p:nvPr>
            <p:ph type="dt" sz="half" idx="10"/>
          </p:nvPr>
        </p:nvSpPr>
        <p:spPr/>
        <p:txBody>
          <a:bodyPr/>
          <a:lstStyle/>
          <a:p>
            <a:fld id="{7B7F6A7F-1FB2-435A-8C07-E9CA4A58B45F}" type="datetimeFigureOut">
              <a:rPr lang="en-US" smtClean="0"/>
              <a:t>12/2/2025</a:t>
            </a:fld>
            <a:endParaRPr lang="en-US"/>
          </a:p>
        </p:txBody>
      </p:sp>
      <p:sp>
        <p:nvSpPr>
          <p:cNvPr id="6" name="Footer Placeholder 5">
            <a:extLst>
              <a:ext uri="{FF2B5EF4-FFF2-40B4-BE49-F238E27FC236}">
                <a16:creationId xmlns:a16="http://schemas.microsoft.com/office/drawing/2014/main" id="{BE38B29B-7942-7897-D9D0-B4170432F3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44BD44-FAE6-B2C1-4307-A02B9D11530F}"/>
              </a:ext>
            </a:extLst>
          </p:cNvPr>
          <p:cNvSpPr>
            <a:spLocks noGrp="1"/>
          </p:cNvSpPr>
          <p:nvPr>
            <p:ph type="sldNum" sz="quarter" idx="12"/>
          </p:nvPr>
        </p:nvSpPr>
        <p:spPr/>
        <p:txBody>
          <a:bodyPr/>
          <a:lstStyle/>
          <a:p>
            <a:fld id="{2F8A6FF0-3B1E-41AA-B8E8-8610BFF47590}" type="slidenum">
              <a:rPr lang="en-US" smtClean="0"/>
              <a:t>‹#›</a:t>
            </a:fld>
            <a:endParaRPr lang="en-US"/>
          </a:p>
        </p:txBody>
      </p:sp>
    </p:spTree>
    <p:extLst>
      <p:ext uri="{BB962C8B-B14F-4D97-AF65-F5344CB8AC3E}">
        <p14:creationId xmlns:p14="http://schemas.microsoft.com/office/powerpoint/2010/main" val="563769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1C377-A158-7584-FF56-7238D376AF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52C44A-CCB4-7DE4-AF9A-82C8475614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925570-4898-A1F9-24A3-8390F114D31C}"/>
              </a:ext>
            </a:extLst>
          </p:cNvPr>
          <p:cNvSpPr>
            <a:spLocks noGrp="1"/>
          </p:cNvSpPr>
          <p:nvPr>
            <p:ph type="dt" sz="half" idx="10"/>
          </p:nvPr>
        </p:nvSpPr>
        <p:spPr/>
        <p:txBody>
          <a:bodyPr/>
          <a:lstStyle/>
          <a:p>
            <a:fld id="{7B7F6A7F-1FB2-435A-8C07-E9CA4A58B45F}" type="datetimeFigureOut">
              <a:rPr lang="en-US" smtClean="0"/>
              <a:t>12/2/2025</a:t>
            </a:fld>
            <a:endParaRPr lang="en-US"/>
          </a:p>
        </p:txBody>
      </p:sp>
      <p:sp>
        <p:nvSpPr>
          <p:cNvPr id="5" name="Footer Placeholder 4">
            <a:extLst>
              <a:ext uri="{FF2B5EF4-FFF2-40B4-BE49-F238E27FC236}">
                <a16:creationId xmlns:a16="http://schemas.microsoft.com/office/drawing/2014/main" id="{92F8121F-206A-A9A3-4DD8-018CDAEDFB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757D26-4F5A-3E98-DB42-B39A3EC9A7D1}"/>
              </a:ext>
            </a:extLst>
          </p:cNvPr>
          <p:cNvSpPr>
            <a:spLocks noGrp="1"/>
          </p:cNvSpPr>
          <p:nvPr>
            <p:ph type="sldNum" sz="quarter" idx="12"/>
          </p:nvPr>
        </p:nvSpPr>
        <p:spPr/>
        <p:txBody>
          <a:bodyPr/>
          <a:lstStyle/>
          <a:p>
            <a:fld id="{2F8A6FF0-3B1E-41AA-B8E8-8610BFF47590}" type="slidenum">
              <a:rPr lang="en-US" smtClean="0"/>
              <a:t>‹#›</a:t>
            </a:fld>
            <a:endParaRPr lang="en-US"/>
          </a:p>
        </p:txBody>
      </p:sp>
    </p:spTree>
    <p:extLst>
      <p:ext uri="{BB962C8B-B14F-4D97-AF65-F5344CB8AC3E}">
        <p14:creationId xmlns:p14="http://schemas.microsoft.com/office/powerpoint/2010/main" val="2411537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4B0D9E-D433-5206-5C2D-1C5472CBD23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771F48-88F6-E706-EADB-F5183664C56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469682-2353-266E-F7BF-87BABA2E869F}"/>
              </a:ext>
            </a:extLst>
          </p:cNvPr>
          <p:cNvSpPr>
            <a:spLocks noGrp="1"/>
          </p:cNvSpPr>
          <p:nvPr>
            <p:ph type="dt" sz="half" idx="10"/>
          </p:nvPr>
        </p:nvSpPr>
        <p:spPr/>
        <p:txBody>
          <a:bodyPr/>
          <a:lstStyle/>
          <a:p>
            <a:fld id="{7B7F6A7F-1FB2-435A-8C07-E9CA4A58B45F}" type="datetimeFigureOut">
              <a:rPr lang="en-US" smtClean="0"/>
              <a:t>12/2/2025</a:t>
            </a:fld>
            <a:endParaRPr lang="en-US"/>
          </a:p>
        </p:txBody>
      </p:sp>
      <p:sp>
        <p:nvSpPr>
          <p:cNvPr id="5" name="Footer Placeholder 4">
            <a:extLst>
              <a:ext uri="{FF2B5EF4-FFF2-40B4-BE49-F238E27FC236}">
                <a16:creationId xmlns:a16="http://schemas.microsoft.com/office/drawing/2014/main" id="{75A2ACCC-B932-F40F-4050-F9FB81A09F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CC3EB5-6324-A045-6227-728FBB44E303}"/>
              </a:ext>
            </a:extLst>
          </p:cNvPr>
          <p:cNvSpPr>
            <a:spLocks noGrp="1"/>
          </p:cNvSpPr>
          <p:nvPr>
            <p:ph type="sldNum" sz="quarter" idx="12"/>
          </p:nvPr>
        </p:nvSpPr>
        <p:spPr/>
        <p:txBody>
          <a:bodyPr/>
          <a:lstStyle/>
          <a:p>
            <a:fld id="{2F8A6FF0-3B1E-41AA-B8E8-8610BFF47590}" type="slidenum">
              <a:rPr lang="en-US" smtClean="0"/>
              <a:t>‹#›</a:t>
            </a:fld>
            <a:endParaRPr lang="en-US"/>
          </a:p>
        </p:txBody>
      </p:sp>
    </p:spTree>
    <p:extLst>
      <p:ext uri="{BB962C8B-B14F-4D97-AF65-F5344CB8AC3E}">
        <p14:creationId xmlns:p14="http://schemas.microsoft.com/office/powerpoint/2010/main" val="1185038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168954-D77D-5A1B-75DE-F94B86BA6F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87FA70A-5D85-7FB0-F63A-FB45039F7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70A1F6-B592-8BF4-9CA3-E11646A0BE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B7F6A7F-1FB2-435A-8C07-E9CA4A58B45F}" type="datetimeFigureOut">
              <a:rPr lang="en-US" smtClean="0"/>
              <a:t>12/2/2025</a:t>
            </a:fld>
            <a:endParaRPr lang="en-US"/>
          </a:p>
        </p:txBody>
      </p:sp>
      <p:sp>
        <p:nvSpPr>
          <p:cNvPr id="5" name="Footer Placeholder 4">
            <a:extLst>
              <a:ext uri="{FF2B5EF4-FFF2-40B4-BE49-F238E27FC236}">
                <a16:creationId xmlns:a16="http://schemas.microsoft.com/office/drawing/2014/main" id="{BAAAC9E2-EA20-55B8-0E82-2EE1B1641B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15FA63C-FDBA-FC4C-5E30-F950D9175E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F8A6FF0-3B1E-41AA-B8E8-8610BFF47590}" type="slidenum">
              <a:rPr lang="en-US" smtClean="0"/>
              <a:t>‹#›</a:t>
            </a:fld>
            <a:endParaRPr lang="en-US"/>
          </a:p>
        </p:txBody>
      </p:sp>
    </p:spTree>
    <p:extLst>
      <p:ext uri="{BB962C8B-B14F-4D97-AF65-F5344CB8AC3E}">
        <p14:creationId xmlns:p14="http://schemas.microsoft.com/office/powerpoint/2010/main" val="2218664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en.wikipedia.org/wiki/Thin_film" TargetMode="External"/><Relationship Id="rId7"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hyperlink" Target="https://en.wikipedia.org/wiki/Ion_beam" TargetMode="External"/><Relationship Id="rId4" Type="http://schemas.openxmlformats.org/officeDocument/2006/relationships/hyperlink" Target="https://en.wikipedia.org/wiki/Sputtering"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4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4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5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6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6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6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0D19F64-4BF7-7C3D-4B12-2C168FB2BE0E}"/>
              </a:ext>
            </a:extLst>
          </p:cNvPr>
          <p:cNvPicPr>
            <a:picLocks noChangeAspect="1"/>
          </p:cNvPicPr>
          <p:nvPr/>
        </p:nvPicPr>
        <p:blipFill>
          <a:blip r:embed="rId2"/>
          <a:srcRect l="11886" r="9860"/>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838200" y="365125"/>
            <a:ext cx="3822189" cy="1899912"/>
          </a:xfrm>
        </p:spPr>
        <p:txBody>
          <a:bodyPr vert="horz" lIns="91440" tIns="45720" rIns="91440" bIns="45720" rtlCol="0" anchor="ctr">
            <a:normAutofit/>
          </a:bodyPr>
          <a:lstStyle/>
          <a:p>
            <a:r>
              <a:rPr lang="en-US" sz="4000"/>
              <a:t>Mass Spectrometry</a:t>
            </a:r>
          </a:p>
        </p:txBody>
      </p:sp>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838200" y="2434201"/>
            <a:ext cx="3822189" cy="3742762"/>
          </a:xfrm>
        </p:spPr>
        <p:txBody>
          <a:bodyPr vert="horz" lIns="91440" tIns="45720" rIns="91440" bIns="45720" rtlCol="0">
            <a:normAutofit/>
          </a:bodyPr>
          <a:lstStyle/>
          <a:p>
            <a:pPr indent="-228600">
              <a:buFont typeface="Arial" panose="020B0604020202020204" pitchFamily="34" charset="0"/>
              <a:buChar char="•"/>
            </a:pPr>
            <a:r>
              <a:rPr lang="en-US" sz="2000"/>
              <a:t>Cris Lana</a:t>
            </a:r>
          </a:p>
          <a:p>
            <a:pPr indent="-228600">
              <a:buFont typeface="Arial" panose="020B0604020202020204" pitchFamily="34" charset="0"/>
              <a:buChar char="•"/>
            </a:pPr>
            <a:endParaRPr lang="en-US" sz="2000"/>
          </a:p>
          <a:p>
            <a:pPr indent="-228600">
              <a:buFont typeface="Arial" panose="020B0604020202020204" pitchFamily="34" charset="0"/>
              <a:buChar char="•"/>
            </a:pPr>
            <a:r>
              <a:rPr lang="en-US" sz="2000"/>
              <a:t>Mass spectrometry (MS) is an analytical technique that separates ionized atoms, molecules, or clusters based on the differences in their mass-to-charge ratios (m/z). </a:t>
            </a:r>
          </a:p>
          <a:p>
            <a:pPr indent="-228600">
              <a:buFont typeface="Arial" panose="020B0604020202020204" pitchFamily="34" charset="0"/>
              <a:buChar char="•"/>
            </a:pPr>
            <a:r>
              <a:rPr lang="en-US" sz="2000"/>
              <a:t>This method allows for the determination of isotopes and their abundances.</a:t>
            </a:r>
          </a:p>
        </p:txBody>
      </p:sp>
      <p:sp>
        <p:nvSpPr>
          <p:cNvPr id="4" name="AutoShape 2" descr="A highly detailed image of a mass spectrometer, showcasing its key components: an ion source, mass analyzer, detector, and vacuum system. The ion source section includes a sample inlet where the material enters the system, and the mass analyzer has a sleek design representing quadrupoles or a magnetic sector for ion separation. The vacuum system is depicted with visible pumps maintaining low pressure. The detector is shown at the end of the system, receiving ions, and the whole instrument is housed in a modern, scientific laboratory setting with control screens showing data analysis in the background.">
            <a:extLst>
              <a:ext uri="{FF2B5EF4-FFF2-40B4-BE49-F238E27FC236}">
                <a16:creationId xmlns:a16="http://schemas.microsoft.com/office/drawing/2014/main" id="{23BE24F2-3AD7-1CAD-578D-3F0F3E4F788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6688E73-49B9-4052-A836-D248C825D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B6AEE0C-07FE-4154-BC7C-2F20530BC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2" name="Picture 1" descr="A room with white equipment&#10;&#10;Description automatically generated with medium confidence">
            <a:extLst>
              <a:ext uri="{FF2B5EF4-FFF2-40B4-BE49-F238E27FC236}">
                <a16:creationId xmlns:a16="http://schemas.microsoft.com/office/drawing/2014/main" id="{C9F29099-AF79-B8EC-D8E2-5DD039C18A55}"/>
              </a:ext>
            </a:extLst>
          </p:cNvPr>
          <p:cNvPicPr>
            <a:picLocks noChangeAspect="1"/>
          </p:cNvPicPr>
          <p:nvPr/>
        </p:nvPicPr>
        <p:blipFill>
          <a:blip r:embed="rId2">
            <a:alphaModFix amt="60000"/>
          </a:blip>
          <a:srcRect t="3434"/>
          <a:stretch>
            <a:fillRect/>
          </a:stretch>
        </p:blipFill>
        <p:spPr>
          <a:xfrm>
            <a:off x="-1" y="10"/>
            <a:ext cx="12192001" cy="6857990"/>
          </a:xfrm>
          <a:prstGeom prst="rect">
            <a:avLst/>
          </a:prstGeom>
          <a:noFill/>
        </p:spPr>
      </p:pic>
      <p:sp>
        <p:nvSpPr>
          <p:cNvPr id="9" name="Title 1">
            <a:extLst>
              <a:ext uri="{FF2B5EF4-FFF2-40B4-BE49-F238E27FC236}">
                <a16:creationId xmlns:a16="http://schemas.microsoft.com/office/drawing/2014/main" id="{96A13BC7-7CF5-5A30-C027-79FF5ADA5F7A}"/>
              </a:ext>
            </a:extLst>
          </p:cNvPr>
          <p:cNvSpPr>
            <a:spLocks noGrp="1"/>
          </p:cNvSpPr>
          <p:nvPr>
            <p:ph type="title"/>
          </p:nvPr>
        </p:nvSpPr>
        <p:spPr>
          <a:xfrm>
            <a:off x="838199" y="557189"/>
            <a:ext cx="5155263" cy="5571899"/>
          </a:xfrm>
        </p:spPr>
        <p:txBody>
          <a:bodyPr vert="horz" lIns="91440" tIns="45720" rIns="91440" bIns="45720" rtlCol="0" anchor="ctr">
            <a:normAutofit/>
          </a:bodyPr>
          <a:lstStyle/>
          <a:p>
            <a:r>
              <a:rPr lang="en-US" sz="4400">
                <a:solidFill>
                  <a:srgbClr val="FFFFFF"/>
                </a:solidFill>
              </a:rPr>
              <a:t>Multi-Collector ICP-MS (MC-ICP-MS)</a:t>
            </a:r>
          </a:p>
        </p:txBody>
      </p:sp>
    </p:spTree>
    <p:extLst>
      <p:ext uri="{BB962C8B-B14F-4D97-AF65-F5344CB8AC3E}">
        <p14:creationId xmlns:p14="http://schemas.microsoft.com/office/powerpoint/2010/main" val="1567952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a:extLst>
              <a:ext uri="{FF2B5EF4-FFF2-40B4-BE49-F238E27FC236}">
                <a16:creationId xmlns:a16="http://schemas.microsoft.com/office/drawing/2014/main" id="{362810D9-2C5A-477D-949C-C19189547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Chemical formulas are written on paper">
            <a:extLst>
              <a:ext uri="{FF2B5EF4-FFF2-40B4-BE49-F238E27FC236}">
                <a16:creationId xmlns:a16="http://schemas.microsoft.com/office/drawing/2014/main" id="{12661812-F1B0-2706-3BA6-893433593678}"/>
              </a:ext>
            </a:extLst>
          </p:cNvPr>
          <p:cNvPicPr>
            <a:picLocks noChangeAspect="1"/>
          </p:cNvPicPr>
          <p:nvPr/>
        </p:nvPicPr>
        <p:blipFill>
          <a:blip r:embed="rId2">
            <a:alphaModFix amt="55000"/>
          </a:blip>
          <a:srcRect/>
          <a:stretch>
            <a:fillRect/>
          </a:stretch>
        </p:blipFill>
        <p:spPr>
          <a:xfrm>
            <a:off x="20" y="-9107"/>
            <a:ext cx="12191980" cy="6858000"/>
          </a:xfrm>
          <a:prstGeom prst="rect">
            <a:avLst/>
          </a:prstGeom>
        </p:spPr>
      </p:pic>
      <p:sp>
        <p:nvSpPr>
          <p:cNvPr id="2" name="Title 1">
            <a:extLst>
              <a:ext uri="{FF2B5EF4-FFF2-40B4-BE49-F238E27FC236}">
                <a16:creationId xmlns:a16="http://schemas.microsoft.com/office/drawing/2014/main" id="{E72B1F13-63C9-A3B6-140F-8A1735161E6A}"/>
              </a:ext>
            </a:extLst>
          </p:cNvPr>
          <p:cNvSpPr>
            <a:spLocks noGrp="1"/>
          </p:cNvSpPr>
          <p:nvPr>
            <p:ph type="title"/>
          </p:nvPr>
        </p:nvSpPr>
        <p:spPr>
          <a:xfrm>
            <a:off x="686834" y="591344"/>
            <a:ext cx="3200400" cy="5585619"/>
          </a:xfrm>
        </p:spPr>
        <p:txBody>
          <a:bodyPr vert="horz" lIns="91440" tIns="45720" rIns="91440" bIns="45720" rtlCol="0" anchor="ctr">
            <a:normAutofit/>
          </a:bodyPr>
          <a:lstStyle/>
          <a:p>
            <a:r>
              <a:rPr lang="en-US">
                <a:solidFill>
                  <a:srgbClr val="FFFFFF"/>
                </a:solidFill>
              </a:rPr>
              <a:t>Some Applications</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4F57F9A-B7C7-3E87-A914-9EF3952052CA}"/>
              </a:ext>
            </a:extLst>
          </p:cNvPr>
          <p:cNvSpPr txBox="1"/>
          <p:nvPr/>
        </p:nvSpPr>
        <p:spPr>
          <a:xfrm>
            <a:off x="4447308" y="591344"/>
            <a:ext cx="6906491" cy="558561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b="1">
                <a:solidFill>
                  <a:srgbClr val="FFFFFF"/>
                </a:solidFill>
              </a:rPr>
              <a:t>Geochronology: </a:t>
            </a:r>
            <a:r>
              <a:rPr lang="en-US">
                <a:solidFill>
                  <a:srgbClr val="FFFFFF"/>
                </a:solidFill>
              </a:rPr>
              <a:t>By measuring isotopic ratios of radioactive parent and daughter isotopes (e.g., U-Pb, Rb-Sr systems), researchers can determine the age of rocks, minerals, and meteorites.</a:t>
            </a:r>
          </a:p>
          <a:p>
            <a:pPr indent="-228600">
              <a:lnSpc>
                <a:spcPct val="90000"/>
              </a:lnSpc>
              <a:spcAft>
                <a:spcPts val="600"/>
              </a:spcAft>
              <a:buFont typeface="Arial" panose="020B0604020202020204" pitchFamily="34" charset="0"/>
              <a:buChar char="•"/>
            </a:pPr>
            <a:endParaRPr lang="en-US">
              <a:solidFill>
                <a:srgbClr val="FFFFFF"/>
              </a:solidFill>
            </a:endParaRPr>
          </a:p>
          <a:p>
            <a:pPr indent="-228600">
              <a:lnSpc>
                <a:spcPct val="90000"/>
              </a:lnSpc>
              <a:spcAft>
                <a:spcPts val="600"/>
              </a:spcAft>
              <a:buFont typeface="Arial" panose="020B0604020202020204" pitchFamily="34" charset="0"/>
              <a:buChar char="•"/>
            </a:pPr>
            <a:r>
              <a:rPr lang="en-US" b="1">
                <a:solidFill>
                  <a:srgbClr val="FFFFFF"/>
                </a:solidFill>
              </a:rPr>
              <a:t>Paleoclimatology: </a:t>
            </a:r>
            <a:r>
              <a:rPr lang="en-US">
                <a:solidFill>
                  <a:srgbClr val="FFFFFF"/>
                </a:solidFill>
              </a:rPr>
              <a:t>The ratios of stable isotopes (e.g., oxygen and carbon isotopes) are used to reconstruct past climate conditions, as isotopic fractionation in natural processes records temperature and environmental changes over time.</a:t>
            </a:r>
          </a:p>
          <a:p>
            <a:pPr indent="-228600">
              <a:lnSpc>
                <a:spcPct val="90000"/>
              </a:lnSpc>
              <a:spcAft>
                <a:spcPts val="600"/>
              </a:spcAft>
              <a:buFont typeface="Arial" panose="020B0604020202020204" pitchFamily="34" charset="0"/>
              <a:buChar char="•"/>
            </a:pPr>
            <a:endParaRPr lang="en-US">
              <a:solidFill>
                <a:srgbClr val="FFFFFF"/>
              </a:solidFill>
            </a:endParaRPr>
          </a:p>
          <a:p>
            <a:pPr indent="-228600">
              <a:lnSpc>
                <a:spcPct val="90000"/>
              </a:lnSpc>
              <a:spcAft>
                <a:spcPts val="600"/>
              </a:spcAft>
              <a:buFont typeface="Arial" panose="020B0604020202020204" pitchFamily="34" charset="0"/>
              <a:buChar char="•"/>
            </a:pPr>
            <a:r>
              <a:rPr lang="en-US" b="1">
                <a:solidFill>
                  <a:srgbClr val="FFFFFF"/>
                </a:solidFill>
              </a:rPr>
              <a:t>Biogeochemistry: </a:t>
            </a:r>
            <a:r>
              <a:rPr lang="en-US">
                <a:solidFill>
                  <a:srgbClr val="FFFFFF"/>
                </a:solidFill>
              </a:rPr>
              <a:t>Isotopic analyses help trace nutrient cycles in ecosystems, track pollutant sources, and study metabolic pathways in biological systems.</a:t>
            </a:r>
          </a:p>
          <a:p>
            <a:pPr indent="-228600">
              <a:lnSpc>
                <a:spcPct val="90000"/>
              </a:lnSpc>
              <a:spcAft>
                <a:spcPts val="600"/>
              </a:spcAft>
              <a:buFont typeface="Arial" panose="020B0604020202020204" pitchFamily="34" charset="0"/>
              <a:buChar char="•"/>
            </a:pPr>
            <a:endParaRPr lang="en-US">
              <a:solidFill>
                <a:srgbClr val="FFFFFF"/>
              </a:solidFill>
            </a:endParaRPr>
          </a:p>
          <a:p>
            <a:pPr indent="-228600">
              <a:lnSpc>
                <a:spcPct val="90000"/>
              </a:lnSpc>
              <a:spcAft>
                <a:spcPts val="600"/>
              </a:spcAft>
              <a:buFont typeface="Arial" panose="020B0604020202020204" pitchFamily="34" charset="0"/>
              <a:buChar char="•"/>
            </a:pPr>
            <a:r>
              <a:rPr lang="en-US" b="1">
                <a:solidFill>
                  <a:srgbClr val="FFFFFF"/>
                </a:solidFill>
              </a:rPr>
              <a:t>Forensic Science: </a:t>
            </a:r>
            <a:r>
              <a:rPr lang="en-US">
                <a:solidFill>
                  <a:srgbClr val="FFFFFF"/>
                </a:solidFill>
              </a:rPr>
              <a:t>Isotope ratios can be used to trace the origin of materials, such as food products or drugs, and assist in criminal investigations by linking evidence to specific geographic locations.</a:t>
            </a:r>
          </a:p>
        </p:txBody>
      </p:sp>
    </p:spTree>
    <p:extLst>
      <p:ext uri="{BB962C8B-B14F-4D97-AF65-F5344CB8AC3E}">
        <p14:creationId xmlns:p14="http://schemas.microsoft.com/office/powerpoint/2010/main" val="6137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37AA4-AE92-6826-FB95-60DE4B4BA998}"/>
              </a:ext>
            </a:extLst>
          </p:cNvPr>
          <p:cNvSpPr>
            <a:spLocks noGrp="1"/>
          </p:cNvSpPr>
          <p:nvPr>
            <p:ph type="title"/>
          </p:nvPr>
        </p:nvSpPr>
        <p:spPr/>
        <p:txBody>
          <a:bodyPr/>
          <a:lstStyle/>
          <a:p>
            <a:r>
              <a:rPr lang="en-US" b="1" dirty="0"/>
              <a:t>IONIZATION TYPES</a:t>
            </a:r>
            <a:endParaRPr lang="en-ZA" b="1" dirty="0"/>
          </a:p>
        </p:txBody>
      </p:sp>
      <p:sp>
        <p:nvSpPr>
          <p:cNvPr id="3" name="Content Placeholder 2">
            <a:extLst>
              <a:ext uri="{FF2B5EF4-FFF2-40B4-BE49-F238E27FC236}">
                <a16:creationId xmlns:a16="http://schemas.microsoft.com/office/drawing/2014/main" id="{0E32C190-B3C6-A00D-6BA6-5B83BB138CF1}"/>
              </a:ext>
            </a:extLst>
          </p:cNvPr>
          <p:cNvSpPr>
            <a:spLocks noGrp="1"/>
          </p:cNvSpPr>
          <p:nvPr>
            <p:ph idx="1"/>
          </p:nvPr>
        </p:nvSpPr>
        <p:spPr/>
        <p:txBody>
          <a:bodyPr>
            <a:normAutofit lnSpcReduction="10000"/>
          </a:bodyPr>
          <a:lstStyle/>
          <a:p>
            <a:r>
              <a:rPr lang="en-ZA" b="1" dirty="0"/>
              <a:t>1. Electron Ionization (EI)</a:t>
            </a:r>
          </a:p>
          <a:p>
            <a:r>
              <a:rPr lang="en-ZA" b="1" dirty="0"/>
              <a:t>2. Chemical Ionization (CI)</a:t>
            </a:r>
          </a:p>
          <a:p>
            <a:r>
              <a:rPr lang="en-ZA" b="1" dirty="0"/>
              <a:t>3. Electrospray Ionization (ESI)</a:t>
            </a:r>
          </a:p>
          <a:p>
            <a:r>
              <a:rPr lang="en-ZA" b="1" dirty="0"/>
              <a:t>4. Matrix-Assisted Laser Desorption/Ionization (MALDI)</a:t>
            </a:r>
          </a:p>
          <a:p>
            <a:r>
              <a:rPr lang="en-ZA" b="1" dirty="0">
                <a:highlight>
                  <a:srgbClr val="FFFF00"/>
                </a:highlight>
              </a:rPr>
              <a:t>5. Inductively Coupled Plasma (ICP) Ionization</a:t>
            </a:r>
          </a:p>
          <a:p>
            <a:r>
              <a:rPr lang="en-ZA" b="1" dirty="0"/>
              <a:t>6. Photoionization (PI)</a:t>
            </a:r>
          </a:p>
          <a:p>
            <a:r>
              <a:rPr lang="en-ZA" b="1" dirty="0"/>
              <a:t>7. Fast Atom Bombardment (FAB)</a:t>
            </a:r>
          </a:p>
          <a:p>
            <a:r>
              <a:rPr lang="en-ZA" b="1" dirty="0">
                <a:highlight>
                  <a:srgbClr val="FFFF00"/>
                </a:highlight>
              </a:rPr>
              <a:t>8. Thermal Ionization (TI)</a:t>
            </a:r>
          </a:p>
          <a:p>
            <a:r>
              <a:rPr lang="en-ZA" b="1" dirty="0">
                <a:highlight>
                  <a:srgbClr val="FFFF00"/>
                </a:highlight>
              </a:rPr>
              <a:t>9. Ion Beam Induced Ionization</a:t>
            </a:r>
          </a:p>
          <a:p>
            <a:endParaRPr lang="en-ZA" dirty="0"/>
          </a:p>
        </p:txBody>
      </p:sp>
      <p:pic>
        <p:nvPicPr>
          <p:cNvPr id="4" name="Picture 3">
            <a:extLst>
              <a:ext uri="{FF2B5EF4-FFF2-40B4-BE49-F238E27FC236}">
                <a16:creationId xmlns:a16="http://schemas.microsoft.com/office/drawing/2014/main" id="{1CDD52FD-D065-4C3A-6ABD-52A12B412A56}"/>
              </a:ext>
            </a:extLst>
          </p:cNvPr>
          <p:cNvPicPr>
            <a:picLocks noChangeAspect="1"/>
          </p:cNvPicPr>
          <p:nvPr/>
        </p:nvPicPr>
        <p:blipFill>
          <a:blip r:embed="rId2"/>
          <a:stretch>
            <a:fillRect/>
          </a:stretch>
        </p:blipFill>
        <p:spPr>
          <a:xfrm>
            <a:off x="9149906" y="4074289"/>
            <a:ext cx="2908743" cy="1939162"/>
          </a:xfrm>
          <a:prstGeom prst="rect">
            <a:avLst/>
          </a:prstGeom>
        </p:spPr>
      </p:pic>
    </p:spTree>
    <p:extLst>
      <p:ext uri="{BB962C8B-B14F-4D97-AF65-F5344CB8AC3E}">
        <p14:creationId xmlns:p14="http://schemas.microsoft.com/office/powerpoint/2010/main" val="3470975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DA600-BB55-1F00-7789-A7A94E16B8B8}"/>
              </a:ext>
            </a:extLst>
          </p:cNvPr>
          <p:cNvSpPr>
            <a:spLocks noGrp="1"/>
          </p:cNvSpPr>
          <p:nvPr>
            <p:ph type="title"/>
          </p:nvPr>
        </p:nvSpPr>
        <p:spPr/>
        <p:txBody>
          <a:bodyPr/>
          <a:lstStyle/>
          <a:p>
            <a:r>
              <a:rPr lang="en-US" dirty="0"/>
              <a:t>THERMAL IONIZATION </a:t>
            </a:r>
            <a:endParaRPr lang="en-ZA" dirty="0"/>
          </a:p>
        </p:txBody>
      </p:sp>
      <p:sp>
        <p:nvSpPr>
          <p:cNvPr id="3" name="Content Placeholder 2">
            <a:extLst>
              <a:ext uri="{FF2B5EF4-FFF2-40B4-BE49-F238E27FC236}">
                <a16:creationId xmlns:a16="http://schemas.microsoft.com/office/drawing/2014/main" id="{AFBA8E0F-10BF-A0AC-090D-6F349B4858CE}"/>
              </a:ext>
            </a:extLst>
          </p:cNvPr>
          <p:cNvSpPr>
            <a:spLocks noGrp="1"/>
          </p:cNvSpPr>
          <p:nvPr>
            <p:ph idx="1"/>
          </p:nvPr>
        </p:nvSpPr>
        <p:spPr/>
        <p:txBody>
          <a:bodyPr>
            <a:normAutofit/>
          </a:bodyPr>
          <a:lstStyle/>
          <a:p>
            <a:r>
              <a:rPr lang="en-ZA" dirty="0"/>
              <a:t>Thermal ionization is a technique used in mass spectrometry to ionize atoms by heating a sample on a metal filament, typically made of materials like rhenium or tantalum. </a:t>
            </a:r>
          </a:p>
          <a:p>
            <a:r>
              <a:rPr lang="en-ZA" dirty="0"/>
              <a:t>As the sample is heated to high temperatures</a:t>
            </a:r>
            <a:r>
              <a:rPr lang="en-ZA" dirty="0">
                <a:highlight>
                  <a:srgbClr val="FFFF00"/>
                </a:highlight>
              </a:rPr>
              <a:t>, often exceeding 1,500°C, </a:t>
            </a:r>
            <a:r>
              <a:rPr lang="en-ZA" dirty="0"/>
              <a:t>atoms in the sample are vaporized and ionized as they lose or gain electrons. </a:t>
            </a:r>
          </a:p>
          <a:p>
            <a:r>
              <a:rPr lang="en-ZA" dirty="0"/>
              <a:t>Thermal ionization is widely used in isotopic ratio studies, such as uranium-lead (U-Pb) and strontium-neodymium (Sr-Nd) dating in geochronology, due to its high precision and sensitivity. </a:t>
            </a:r>
          </a:p>
        </p:txBody>
      </p:sp>
      <p:pic>
        <p:nvPicPr>
          <p:cNvPr id="4" name="Picture 3">
            <a:extLst>
              <a:ext uri="{FF2B5EF4-FFF2-40B4-BE49-F238E27FC236}">
                <a16:creationId xmlns:a16="http://schemas.microsoft.com/office/drawing/2014/main" id="{89D2932B-9A3D-9084-BDCB-0F070DF976F1}"/>
              </a:ext>
            </a:extLst>
          </p:cNvPr>
          <p:cNvPicPr>
            <a:picLocks noChangeAspect="1"/>
          </p:cNvPicPr>
          <p:nvPr/>
        </p:nvPicPr>
        <p:blipFill>
          <a:blip r:embed="rId2"/>
          <a:srcRect l="20684" t="10417" r="15515" b="25333"/>
          <a:stretch/>
        </p:blipFill>
        <p:spPr>
          <a:xfrm>
            <a:off x="8679181" y="145293"/>
            <a:ext cx="2476499" cy="1687230"/>
          </a:xfrm>
          <a:prstGeom prst="rect">
            <a:avLst/>
          </a:prstGeom>
        </p:spPr>
      </p:pic>
      <p:pic>
        <p:nvPicPr>
          <p:cNvPr id="5" name="Picture 4">
            <a:extLst>
              <a:ext uri="{FF2B5EF4-FFF2-40B4-BE49-F238E27FC236}">
                <a16:creationId xmlns:a16="http://schemas.microsoft.com/office/drawing/2014/main" id="{A3BC22CB-E1F3-30AF-0A48-C40C64880EAB}"/>
              </a:ext>
            </a:extLst>
          </p:cNvPr>
          <p:cNvPicPr>
            <a:picLocks noChangeAspect="1"/>
          </p:cNvPicPr>
          <p:nvPr/>
        </p:nvPicPr>
        <p:blipFill>
          <a:blip r:embed="rId3"/>
          <a:stretch>
            <a:fillRect/>
          </a:stretch>
        </p:blipFill>
        <p:spPr>
          <a:xfrm>
            <a:off x="9801225" y="5057839"/>
            <a:ext cx="2390775" cy="1800161"/>
          </a:xfrm>
          <a:prstGeom prst="rect">
            <a:avLst/>
          </a:prstGeom>
        </p:spPr>
      </p:pic>
    </p:spTree>
    <p:extLst>
      <p:ext uri="{BB962C8B-B14F-4D97-AF65-F5344CB8AC3E}">
        <p14:creationId xmlns:p14="http://schemas.microsoft.com/office/powerpoint/2010/main" val="3669812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DA600-BB55-1F00-7789-A7A94E16B8B8}"/>
              </a:ext>
            </a:extLst>
          </p:cNvPr>
          <p:cNvSpPr>
            <a:spLocks noGrp="1"/>
          </p:cNvSpPr>
          <p:nvPr>
            <p:ph type="title"/>
          </p:nvPr>
        </p:nvSpPr>
        <p:spPr/>
        <p:txBody>
          <a:bodyPr/>
          <a:lstStyle/>
          <a:p>
            <a:r>
              <a:rPr lang="en-US" dirty="0"/>
              <a:t>PLASMA IONIZATION </a:t>
            </a:r>
            <a:endParaRPr lang="en-ZA" dirty="0"/>
          </a:p>
        </p:txBody>
      </p:sp>
      <p:sp>
        <p:nvSpPr>
          <p:cNvPr id="3" name="Content Placeholder 2">
            <a:extLst>
              <a:ext uri="{FF2B5EF4-FFF2-40B4-BE49-F238E27FC236}">
                <a16:creationId xmlns:a16="http://schemas.microsoft.com/office/drawing/2014/main" id="{AFBA8E0F-10BF-A0AC-090D-6F349B4858CE}"/>
              </a:ext>
            </a:extLst>
          </p:cNvPr>
          <p:cNvSpPr>
            <a:spLocks noGrp="1"/>
          </p:cNvSpPr>
          <p:nvPr>
            <p:ph idx="1"/>
          </p:nvPr>
        </p:nvSpPr>
        <p:spPr/>
        <p:txBody>
          <a:bodyPr>
            <a:normAutofit/>
          </a:bodyPr>
          <a:lstStyle/>
          <a:p>
            <a:r>
              <a:rPr lang="en-ZA" dirty="0"/>
              <a:t>In this method, a sample is introduced into a high-temperature plasma (typically argon), which is generated by an electromagnetic field. </a:t>
            </a:r>
          </a:p>
          <a:p>
            <a:r>
              <a:rPr lang="en-ZA" dirty="0"/>
              <a:t>The intense heat of the plasma, reaching temperatures around 9,727°C, causes the sample to atomize and ionize, efficiently converting it into charged particles (ions). </a:t>
            </a:r>
          </a:p>
          <a:p>
            <a:r>
              <a:rPr lang="en-ZA" dirty="0"/>
              <a:t>ICP ionization is highly effective for detecting a wide range of elements. </a:t>
            </a:r>
          </a:p>
        </p:txBody>
      </p:sp>
      <p:pic>
        <p:nvPicPr>
          <p:cNvPr id="4" name="Picture 3">
            <a:extLst>
              <a:ext uri="{FF2B5EF4-FFF2-40B4-BE49-F238E27FC236}">
                <a16:creationId xmlns:a16="http://schemas.microsoft.com/office/drawing/2014/main" id="{723A1143-9BBA-BC18-812F-950193A0C75A}"/>
              </a:ext>
            </a:extLst>
          </p:cNvPr>
          <p:cNvPicPr>
            <a:picLocks noChangeAspect="1"/>
          </p:cNvPicPr>
          <p:nvPr/>
        </p:nvPicPr>
        <p:blipFill>
          <a:blip r:embed="rId2"/>
          <a:stretch>
            <a:fillRect/>
          </a:stretch>
        </p:blipFill>
        <p:spPr>
          <a:xfrm>
            <a:off x="8393429" y="141335"/>
            <a:ext cx="3027045" cy="1695145"/>
          </a:xfrm>
          <a:prstGeom prst="rect">
            <a:avLst/>
          </a:prstGeom>
        </p:spPr>
      </p:pic>
    </p:spTree>
    <p:extLst>
      <p:ext uri="{BB962C8B-B14F-4D97-AF65-F5344CB8AC3E}">
        <p14:creationId xmlns:p14="http://schemas.microsoft.com/office/powerpoint/2010/main" val="3943662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225E56-E704-4D08-AE93-D70024682D40}"/>
              </a:ext>
            </a:extLst>
          </p:cNvPr>
          <p:cNvPicPr>
            <a:picLocks noChangeAspect="1"/>
          </p:cNvPicPr>
          <p:nvPr/>
        </p:nvPicPr>
        <p:blipFill>
          <a:blip r:embed="rId2"/>
          <a:stretch>
            <a:fillRect/>
          </a:stretch>
        </p:blipFill>
        <p:spPr>
          <a:xfrm>
            <a:off x="514350" y="469106"/>
            <a:ext cx="6305355" cy="3105150"/>
          </a:xfrm>
          <a:prstGeom prst="rect">
            <a:avLst/>
          </a:prstGeom>
        </p:spPr>
      </p:pic>
      <p:pic>
        <p:nvPicPr>
          <p:cNvPr id="3" name="Picture 2">
            <a:extLst>
              <a:ext uri="{FF2B5EF4-FFF2-40B4-BE49-F238E27FC236}">
                <a16:creationId xmlns:a16="http://schemas.microsoft.com/office/drawing/2014/main" id="{5D4B56CE-027E-8ADD-2DD0-FD60DA708D44}"/>
              </a:ext>
            </a:extLst>
          </p:cNvPr>
          <p:cNvPicPr>
            <a:picLocks noChangeAspect="1"/>
          </p:cNvPicPr>
          <p:nvPr/>
        </p:nvPicPr>
        <p:blipFill>
          <a:blip r:embed="rId3"/>
          <a:stretch>
            <a:fillRect/>
          </a:stretch>
        </p:blipFill>
        <p:spPr>
          <a:xfrm>
            <a:off x="7123244" y="2086592"/>
            <a:ext cx="4554406" cy="3357562"/>
          </a:xfrm>
          <a:prstGeom prst="rect">
            <a:avLst/>
          </a:prstGeom>
        </p:spPr>
      </p:pic>
      <p:pic>
        <p:nvPicPr>
          <p:cNvPr id="4" name="Picture 3">
            <a:extLst>
              <a:ext uri="{FF2B5EF4-FFF2-40B4-BE49-F238E27FC236}">
                <a16:creationId xmlns:a16="http://schemas.microsoft.com/office/drawing/2014/main" id="{29ACF011-2650-7A5B-3FBF-346566389D62}"/>
              </a:ext>
            </a:extLst>
          </p:cNvPr>
          <p:cNvPicPr>
            <a:picLocks noChangeAspect="1"/>
          </p:cNvPicPr>
          <p:nvPr/>
        </p:nvPicPr>
        <p:blipFill>
          <a:blip r:embed="rId4"/>
          <a:stretch>
            <a:fillRect/>
          </a:stretch>
        </p:blipFill>
        <p:spPr>
          <a:xfrm>
            <a:off x="1638105" y="3765373"/>
            <a:ext cx="5181600" cy="2909270"/>
          </a:xfrm>
          <a:prstGeom prst="rect">
            <a:avLst/>
          </a:prstGeom>
        </p:spPr>
      </p:pic>
      <p:cxnSp>
        <p:nvCxnSpPr>
          <p:cNvPr id="8" name="Straight Connector 7">
            <a:extLst>
              <a:ext uri="{FF2B5EF4-FFF2-40B4-BE49-F238E27FC236}">
                <a16:creationId xmlns:a16="http://schemas.microsoft.com/office/drawing/2014/main" id="{7E195691-820D-8EB1-6641-F63CCDF85852}"/>
              </a:ext>
            </a:extLst>
          </p:cNvPr>
          <p:cNvCxnSpPr>
            <a:cxnSpLocks/>
          </p:cNvCxnSpPr>
          <p:nvPr/>
        </p:nvCxnSpPr>
        <p:spPr>
          <a:xfrm flipH="1">
            <a:off x="1638105" y="2297906"/>
            <a:ext cx="2429070" cy="1467467"/>
          </a:xfrm>
          <a:prstGeom prst="line">
            <a:avLst/>
          </a:prstGeom>
        </p:spPr>
        <p:style>
          <a:lnRef idx="3">
            <a:schemeClr val="accent3"/>
          </a:lnRef>
          <a:fillRef idx="0">
            <a:schemeClr val="accent3"/>
          </a:fillRef>
          <a:effectRef idx="2">
            <a:schemeClr val="accent3"/>
          </a:effectRef>
          <a:fontRef idx="minor">
            <a:schemeClr val="tx1"/>
          </a:fontRef>
        </p:style>
      </p:cxnSp>
      <p:cxnSp>
        <p:nvCxnSpPr>
          <p:cNvPr id="11" name="Straight Connector 10">
            <a:extLst>
              <a:ext uri="{FF2B5EF4-FFF2-40B4-BE49-F238E27FC236}">
                <a16:creationId xmlns:a16="http://schemas.microsoft.com/office/drawing/2014/main" id="{6FF905AA-2791-C678-7463-820EF2ED7767}"/>
              </a:ext>
            </a:extLst>
          </p:cNvPr>
          <p:cNvCxnSpPr>
            <a:cxnSpLocks/>
          </p:cNvCxnSpPr>
          <p:nvPr/>
        </p:nvCxnSpPr>
        <p:spPr>
          <a:xfrm>
            <a:off x="4466932" y="2297906"/>
            <a:ext cx="2352773" cy="1467467"/>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90006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143B814-66C0-3DF4-E649-4CE33FF44AC1}"/>
              </a:ext>
            </a:extLst>
          </p:cNvPr>
          <p:cNvPicPr>
            <a:picLocks noChangeAspect="1"/>
          </p:cNvPicPr>
          <p:nvPr/>
        </p:nvPicPr>
        <p:blipFill>
          <a:blip r:embed="rId2"/>
          <a:srcRect r="18220" b="-1"/>
          <a:stretch>
            <a:fillRect/>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878343DA-C9E8-71BD-B4DD-B01B1A7726E3}"/>
              </a:ext>
            </a:extLst>
          </p:cNvPr>
          <p:cNvSpPr txBox="1"/>
          <p:nvPr/>
        </p:nvSpPr>
        <p:spPr>
          <a:xfrm>
            <a:off x="8217410" y="1748401"/>
            <a:ext cx="3822189" cy="3742762"/>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1400" dirty="0"/>
              <a:t>A primary ion beam (e.g. Cs⁺ or O⁻) impacts the sample surface.</a:t>
            </a:r>
          </a:p>
          <a:p>
            <a:pPr marL="285750" indent="-228600">
              <a:lnSpc>
                <a:spcPct val="90000"/>
              </a:lnSpc>
              <a:spcAft>
                <a:spcPts val="600"/>
              </a:spcAft>
              <a:buFont typeface="Arial" panose="020B0604020202020204" pitchFamily="34" charset="0"/>
              <a:buChar char="•"/>
            </a:pPr>
            <a:endParaRPr lang="en-US" sz="1400" dirty="0"/>
          </a:p>
          <a:p>
            <a:pPr marL="285750" indent="-228600">
              <a:lnSpc>
                <a:spcPct val="90000"/>
              </a:lnSpc>
              <a:spcAft>
                <a:spcPts val="600"/>
              </a:spcAft>
              <a:buFont typeface="Arial" panose="020B0604020202020204" pitchFamily="34" charset="0"/>
              <a:buChar char="•"/>
            </a:pPr>
            <a:r>
              <a:rPr lang="en-US" sz="1400" dirty="0"/>
              <a:t>The impact creates a collision cascade in the near-surface region.</a:t>
            </a:r>
          </a:p>
          <a:p>
            <a:pPr marL="285750" indent="-228600">
              <a:lnSpc>
                <a:spcPct val="90000"/>
              </a:lnSpc>
              <a:spcAft>
                <a:spcPts val="600"/>
              </a:spcAft>
              <a:buFont typeface="Arial" panose="020B0604020202020204" pitchFamily="34" charset="0"/>
              <a:buChar char="•"/>
            </a:pPr>
            <a:endParaRPr lang="en-US" sz="1400" dirty="0"/>
          </a:p>
          <a:p>
            <a:pPr marL="285750" indent="-228600">
              <a:lnSpc>
                <a:spcPct val="90000"/>
              </a:lnSpc>
              <a:spcAft>
                <a:spcPts val="600"/>
              </a:spcAft>
              <a:buFont typeface="Arial" panose="020B0604020202020204" pitchFamily="34" charset="0"/>
              <a:buChar char="•"/>
            </a:pPr>
            <a:r>
              <a:rPr lang="en-US" sz="1400" dirty="0"/>
              <a:t>Atoms and clusters are sputtered from the surface.</a:t>
            </a:r>
          </a:p>
          <a:p>
            <a:pPr marL="285750" indent="-228600">
              <a:lnSpc>
                <a:spcPct val="90000"/>
              </a:lnSpc>
              <a:spcAft>
                <a:spcPts val="600"/>
              </a:spcAft>
              <a:buFont typeface="Arial" panose="020B0604020202020204" pitchFamily="34" charset="0"/>
              <a:buChar char="•"/>
            </a:pPr>
            <a:endParaRPr lang="en-US" sz="1400" dirty="0"/>
          </a:p>
          <a:p>
            <a:pPr marL="285750" indent="-228600">
              <a:lnSpc>
                <a:spcPct val="90000"/>
              </a:lnSpc>
              <a:spcAft>
                <a:spcPts val="600"/>
              </a:spcAft>
              <a:buFont typeface="Arial" panose="020B0604020202020204" pitchFamily="34" charset="0"/>
              <a:buChar char="•"/>
            </a:pPr>
            <a:r>
              <a:rPr lang="en-US" sz="1400" dirty="0"/>
              <a:t>A small fraction of sputtered species are emitted as secondary ions (positive or negative).</a:t>
            </a:r>
          </a:p>
          <a:p>
            <a:pPr marL="285750" indent="-228600">
              <a:lnSpc>
                <a:spcPct val="90000"/>
              </a:lnSpc>
              <a:spcAft>
                <a:spcPts val="600"/>
              </a:spcAft>
              <a:buFont typeface="Arial" panose="020B0604020202020204" pitchFamily="34" charset="0"/>
              <a:buChar char="•"/>
            </a:pPr>
            <a:endParaRPr lang="en-US" sz="1400" dirty="0"/>
          </a:p>
          <a:p>
            <a:pPr marL="285750" indent="-228600">
              <a:lnSpc>
                <a:spcPct val="90000"/>
              </a:lnSpc>
              <a:spcAft>
                <a:spcPts val="600"/>
              </a:spcAft>
              <a:buFont typeface="Arial" panose="020B0604020202020204" pitchFamily="34" charset="0"/>
              <a:buChar char="•"/>
            </a:pPr>
            <a:r>
              <a:rPr lang="en-US" sz="1400" dirty="0"/>
              <a:t>Electrons are also released during the sputtering process.</a:t>
            </a:r>
          </a:p>
          <a:p>
            <a:pPr marL="285750" indent="-228600">
              <a:lnSpc>
                <a:spcPct val="90000"/>
              </a:lnSpc>
              <a:spcAft>
                <a:spcPts val="600"/>
              </a:spcAft>
              <a:buFont typeface="Arial" panose="020B0604020202020204" pitchFamily="34" charset="0"/>
              <a:buChar char="•"/>
            </a:pPr>
            <a:endParaRPr lang="en-US" sz="1400" dirty="0"/>
          </a:p>
          <a:p>
            <a:pPr marL="285750" indent="-228600">
              <a:lnSpc>
                <a:spcPct val="90000"/>
              </a:lnSpc>
              <a:spcAft>
                <a:spcPts val="600"/>
              </a:spcAft>
              <a:buFont typeface="Arial" panose="020B0604020202020204" pitchFamily="34" charset="0"/>
              <a:buChar char="•"/>
            </a:pPr>
            <a:endParaRPr lang="en-US" sz="1400" dirty="0"/>
          </a:p>
        </p:txBody>
      </p:sp>
    </p:spTree>
    <p:extLst>
      <p:ext uri="{BB962C8B-B14F-4D97-AF65-F5344CB8AC3E}">
        <p14:creationId xmlns:p14="http://schemas.microsoft.com/office/powerpoint/2010/main" val="2104077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95ACAA-1A96-05A2-F87B-594E1850315B}"/>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6600"/>
              <a:t>Types of ICP MS </a:t>
            </a:r>
          </a:p>
        </p:txBody>
      </p:sp>
      <p:sp>
        <p:nvSpPr>
          <p:cNvPr id="13"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FB6F2CC-F341-E92C-91C8-46305A1650E2}"/>
              </a:ext>
            </a:extLst>
          </p:cNvPr>
          <p:cNvPicPr>
            <a:picLocks noChangeAspect="1"/>
          </p:cNvPicPr>
          <p:nvPr/>
        </p:nvPicPr>
        <p:blipFill>
          <a:blip r:embed="rId2"/>
          <a:stretch>
            <a:fillRect/>
          </a:stretch>
        </p:blipFill>
        <p:spPr>
          <a:xfrm>
            <a:off x="357232" y="2642616"/>
            <a:ext cx="4051443" cy="3605784"/>
          </a:xfrm>
          <a:prstGeom prst="rect">
            <a:avLst/>
          </a:prstGeom>
        </p:spPr>
      </p:pic>
      <p:pic>
        <p:nvPicPr>
          <p:cNvPr id="5" name="Picture 4">
            <a:extLst>
              <a:ext uri="{FF2B5EF4-FFF2-40B4-BE49-F238E27FC236}">
                <a16:creationId xmlns:a16="http://schemas.microsoft.com/office/drawing/2014/main" id="{35734318-8AD2-EF93-8531-BCBA26B57A9C}"/>
              </a:ext>
            </a:extLst>
          </p:cNvPr>
          <p:cNvPicPr>
            <a:picLocks noChangeAspect="1"/>
          </p:cNvPicPr>
          <p:nvPr/>
        </p:nvPicPr>
        <p:blipFill>
          <a:blip r:embed="rId3"/>
          <a:stretch>
            <a:fillRect/>
          </a:stretch>
        </p:blipFill>
        <p:spPr>
          <a:xfrm>
            <a:off x="4226077" y="2761589"/>
            <a:ext cx="7608691" cy="1749998"/>
          </a:xfrm>
          <a:prstGeom prst="rect">
            <a:avLst/>
          </a:prstGeom>
        </p:spPr>
      </p:pic>
    </p:spTree>
    <p:extLst>
      <p:ext uri="{BB962C8B-B14F-4D97-AF65-F5344CB8AC3E}">
        <p14:creationId xmlns:p14="http://schemas.microsoft.com/office/powerpoint/2010/main" val="1289234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236C1-0A86-E2FB-1F6A-40F050BDB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B668B1-3095-B2C5-15DA-5830F9805BA7}"/>
              </a:ext>
            </a:extLst>
          </p:cNvPr>
          <p:cNvSpPr>
            <a:spLocks noGrp="1"/>
          </p:cNvSpPr>
          <p:nvPr>
            <p:ph type="title"/>
          </p:nvPr>
        </p:nvSpPr>
        <p:spPr>
          <a:xfrm>
            <a:off x="-2790119" y="1026924"/>
            <a:ext cx="10909640" cy="1368614"/>
          </a:xfrm>
        </p:spPr>
        <p:txBody>
          <a:bodyPr vert="horz" lIns="91440" tIns="45720" rIns="91440" bIns="45720" rtlCol="0" anchor="ctr">
            <a:normAutofit fontScale="90000"/>
          </a:bodyPr>
          <a:lstStyle/>
          <a:p>
            <a:pPr algn="ctr"/>
            <a:r>
              <a:rPr lang="en-US" sz="6600" dirty="0"/>
              <a:t>Quadrupole </a:t>
            </a:r>
            <a:br>
              <a:rPr lang="en-US" sz="6600" dirty="0"/>
            </a:br>
            <a:r>
              <a:rPr lang="en-US" sz="6600" dirty="0"/>
              <a:t>ICP MS </a:t>
            </a:r>
          </a:p>
        </p:txBody>
      </p:sp>
      <p:pic>
        <p:nvPicPr>
          <p:cNvPr id="7" name="Picture 6">
            <a:extLst>
              <a:ext uri="{FF2B5EF4-FFF2-40B4-BE49-F238E27FC236}">
                <a16:creationId xmlns:a16="http://schemas.microsoft.com/office/drawing/2014/main" id="{26ECFAFB-38C0-0B7F-F54D-44D5953475B2}"/>
              </a:ext>
            </a:extLst>
          </p:cNvPr>
          <p:cNvPicPr>
            <a:picLocks noChangeAspect="1"/>
          </p:cNvPicPr>
          <p:nvPr/>
        </p:nvPicPr>
        <p:blipFill>
          <a:blip r:embed="rId2"/>
          <a:stretch>
            <a:fillRect/>
          </a:stretch>
        </p:blipFill>
        <p:spPr>
          <a:xfrm>
            <a:off x="5041900" y="731837"/>
            <a:ext cx="5765800" cy="4782531"/>
          </a:xfrm>
          <a:prstGeom prst="rect">
            <a:avLst/>
          </a:prstGeom>
        </p:spPr>
      </p:pic>
    </p:spTree>
    <p:extLst>
      <p:ext uri="{BB962C8B-B14F-4D97-AF65-F5344CB8AC3E}">
        <p14:creationId xmlns:p14="http://schemas.microsoft.com/office/powerpoint/2010/main" val="1275054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A822F9-E4F9-B786-8308-2E8FD219DFE4}"/>
              </a:ext>
            </a:extLst>
          </p:cNvPr>
          <p:cNvPicPr>
            <a:picLocks noChangeAspect="1"/>
          </p:cNvPicPr>
          <p:nvPr/>
        </p:nvPicPr>
        <p:blipFill>
          <a:blip r:embed="rId2"/>
          <a:stretch>
            <a:fillRect/>
          </a:stretch>
        </p:blipFill>
        <p:spPr>
          <a:xfrm>
            <a:off x="1144896" y="284971"/>
            <a:ext cx="8837304" cy="6288057"/>
          </a:xfrm>
          <a:prstGeom prst="rect">
            <a:avLst/>
          </a:prstGeom>
        </p:spPr>
      </p:pic>
    </p:spTree>
    <p:extLst>
      <p:ext uri="{BB962C8B-B14F-4D97-AF65-F5344CB8AC3E}">
        <p14:creationId xmlns:p14="http://schemas.microsoft.com/office/powerpoint/2010/main" val="856483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A17AE-D0A8-546E-F301-14618D1F23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A7B11A-395F-31F4-5217-49667B7A6A21}"/>
              </a:ext>
            </a:extLst>
          </p:cNvPr>
          <p:cNvSpPr>
            <a:spLocks noGrp="1"/>
          </p:cNvSpPr>
          <p:nvPr>
            <p:ph type="title"/>
          </p:nvPr>
        </p:nvSpPr>
        <p:spPr>
          <a:xfrm>
            <a:off x="-2790119" y="1026924"/>
            <a:ext cx="10909640" cy="1368614"/>
          </a:xfrm>
        </p:spPr>
        <p:txBody>
          <a:bodyPr vert="horz" lIns="91440" tIns="45720" rIns="91440" bIns="45720" rtlCol="0" anchor="ctr">
            <a:normAutofit fontScale="90000"/>
          </a:bodyPr>
          <a:lstStyle/>
          <a:p>
            <a:pPr algn="ctr"/>
            <a:r>
              <a:rPr lang="en-US" sz="6600" dirty="0"/>
              <a:t>Quadrupole </a:t>
            </a:r>
            <a:br>
              <a:rPr lang="en-US" sz="6600" dirty="0"/>
            </a:br>
            <a:r>
              <a:rPr lang="en-US" sz="6600" dirty="0"/>
              <a:t>ICP MS </a:t>
            </a:r>
          </a:p>
        </p:txBody>
      </p:sp>
      <p:pic>
        <p:nvPicPr>
          <p:cNvPr id="3" name="Picture 2">
            <a:extLst>
              <a:ext uri="{FF2B5EF4-FFF2-40B4-BE49-F238E27FC236}">
                <a16:creationId xmlns:a16="http://schemas.microsoft.com/office/drawing/2014/main" id="{2E760FF2-51FA-CD8B-8CE2-7FE03F784D19}"/>
              </a:ext>
            </a:extLst>
          </p:cNvPr>
          <p:cNvPicPr>
            <a:picLocks noChangeAspect="1"/>
          </p:cNvPicPr>
          <p:nvPr/>
        </p:nvPicPr>
        <p:blipFill>
          <a:blip r:embed="rId2"/>
          <a:stretch>
            <a:fillRect/>
          </a:stretch>
        </p:blipFill>
        <p:spPr>
          <a:xfrm>
            <a:off x="447675" y="3216275"/>
            <a:ext cx="11296650" cy="2066925"/>
          </a:xfrm>
          <a:prstGeom prst="rect">
            <a:avLst/>
          </a:prstGeom>
        </p:spPr>
      </p:pic>
      <p:pic>
        <p:nvPicPr>
          <p:cNvPr id="7" name="Picture 6">
            <a:extLst>
              <a:ext uri="{FF2B5EF4-FFF2-40B4-BE49-F238E27FC236}">
                <a16:creationId xmlns:a16="http://schemas.microsoft.com/office/drawing/2014/main" id="{1661B827-33A7-8758-F82C-3B3D47074D0D}"/>
              </a:ext>
            </a:extLst>
          </p:cNvPr>
          <p:cNvPicPr>
            <a:picLocks noChangeAspect="1"/>
          </p:cNvPicPr>
          <p:nvPr/>
        </p:nvPicPr>
        <p:blipFill>
          <a:blip r:embed="rId3"/>
          <a:stretch>
            <a:fillRect/>
          </a:stretch>
        </p:blipFill>
        <p:spPr>
          <a:xfrm>
            <a:off x="8119520" y="457200"/>
            <a:ext cx="3004703" cy="2492297"/>
          </a:xfrm>
          <a:prstGeom prst="rect">
            <a:avLst/>
          </a:prstGeom>
        </p:spPr>
      </p:pic>
    </p:spTree>
    <p:extLst>
      <p:ext uri="{BB962C8B-B14F-4D97-AF65-F5344CB8AC3E}">
        <p14:creationId xmlns:p14="http://schemas.microsoft.com/office/powerpoint/2010/main" val="1803780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E4DE4-9361-44EF-969E-B120A06B6A65}"/>
              </a:ext>
            </a:extLst>
          </p:cNvPr>
          <p:cNvSpPr>
            <a:spLocks noGrp="1"/>
          </p:cNvSpPr>
          <p:nvPr>
            <p:ph type="title"/>
          </p:nvPr>
        </p:nvSpPr>
        <p:spPr/>
        <p:txBody>
          <a:bodyPr/>
          <a:lstStyle/>
          <a:p>
            <a:r>
              <a:rPr lang="en-ZA"/>
              <a:t>Triple Quadruple ICP-MS</a:t>
            </a:r>
            <a:endParaRPr lang="en-ZA" dirty="0"/>
          </a:p>
        </p:txBody>
      </p:sp>
      <p:pic>
        <p:nvPicPr>
          <p:cNvPr id="6" name="Picture 5">
            <a:extLst>
              <a:ext uri="{FF2B5EF4-FFF2-40B4-BE49-F238E27FC236}">
                <a16:creationId xmlns:a16="http://schemas.microsoft.com/office/drawing/2014/main" id="{7552D9E1-2E6D-9FEA-AFC5-DC6E80BE7771}"/>
              </a:ext>
            </a:extLst>
          </p:cNvPr>
          <p:cNvPicPr>
            <a:picLocks noChangeAspect="1"/>
          </p:cNvPicPr>
          <p:nvPr/>
        </p:nvPicPr>
        <p:blipFill>
          <a:blip r:embed="rId2"/>
          <a:stretch>
            <a:fillRect/>
          </a:stretch>
        </p:blipFill>
        <p:spPr>
          <a:xfrm>
            <a:off x="2640925" y="1690688"/>
            <a:ext cx="6591976" cy="4522251"/>
          </a:xfrm>
          <a:prstGeom prst="rect">
            <a:avLst/>
          </a:prstGeom>
        </p:spPr>
      </p:pic>
    </p:spTree>
    <p:extLst>
      <p:ext uri="{BB962C8B-B14F-4D97-AF65-F5344CB8AC3E}">
        <p14:creationId xmlns:p14="http://schemas.microsoft.com/office/powerpoint/2010/main" val="2242911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8FD94-D1C2-0B48-33E3-3758F83870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1F9FF2-A966-8321-8FEA-A49E22159798}"/>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6600" dirty="0"/>
              <a:t>Types of ICP MS </a:t>
            </a:r>
          </a:p>
        </p:txBody>
      </p:sp>
      <p:pic>
        <p:nvPicPr>
          <p:cNvPr id="3074" name="Picture 2" descr="Strategies to overcome interferences in elemental and isotopic geochemical  analysis by quadrupole inductively coupled plasma mass spectrometry: A  critical evaluation of the recent developments - Balaram - 2021 - Rapid  Communications in">
            <a:extLst>
              <a:ext uri="{FF2B5EF4-FFF2-40B4-BE49-F238E27FC236}">
                <a16:creationId xmlns:a16="http://schemas.microsoft.com/office/drawing/2014/main" id="{09320289-5BBF-E62D-2DAF-B89D7FF20B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2385050"/>
            <a:ext cx="9067800" cy="3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218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0420AD-F656-0471-6061-1857E08939E9}"/>
              </a:ext>
            </a:extLst>
          </p:cNvPr>
          <p:cNvPicPr>
            <a:picLocks noChangeAspect="1"/>
          </p:cNvPicPr>
          <p:nvPr/>
        </p:nvPicPr>
        <p:blipFill>
          <a:blip r:embed="rId2"/>
          <a:stretch>
            <a:fillRect/>
          </a:stretch>
        </p:blipFill>
        <p:spPr>
          <a:xfrm>
            <a:off x="-241300" y="1070162"/>
            <a:ext cx="11277599" cy="6265333"/>
          </a:xfrm>
          <a:prstGeom prst="rect">
            <a:avLst/>
          </a:prstGeom>
        </p:spPr>
      </p:pic>
      <p:sp>
        <p:nvSpPr>
          <p:cNvPr id="8" name="TextBox 7">
            <a:extLst>
              <a:ext uri="{FF2B5EF4-FFF2-40B4-BE49-F238E27FC236}">
                <a16:creationId xmlns:a16="http://schemas.microsoft.com/office/drawing/2014/main" id="{2D84BCA2-FEE5-67DD-797B-606D445391F5}"/>
              </a:ext>
            </a:extLst>
          </p:cNvPr>
          <p:cNvSpPr txBox="1"/>
          <p:nvPr/>
        </p:nvSpPr>
        <p:spPr>
          <a:xfrm>
            <a:off x="5525459" y="843240"/>
            <a:ext cx="6096000" cy="369332"/>
          </a:xfrm>
          <a:prstGeom prst="rect">
            <a:avLst/>
          </a:prstGeom>
          <a:noFill/>
        </p:spPr>
        <p:txBody>
          <a:bodyPr wrap="square">
            <a:spAutoFit/>
          </a:bodyPr>
          <a:lstStyle/>
          <a:p>
            <a:r>
              <a:rPr lang="en-ZA" dirty="0"/>
              <a:t>Inductively Coupled Plasma Mass Spectrometer</a:t>
            </a:r>
          </a:p>
        </p:txBody>
      </p:sp>
      <p:sp>
        <p:nvSpPr>
          <p:cNvPr id="6" name="Title 5">
            <a:extLst>
              <a:ext uri="{FF2B5EF4-FFF2-40B4-BE49-F238E27FC236}">
                <a16:creationId xmlns:a16="http://schemas.microsoft.com/office/drawing/2014/main" id="{8EA5BA30-4A9D-93F2-A09F-D20F2183D3CC}"/>
              </a:ext>
            </a:extLst>
          </p:cNvPr>
          <p:cNvSpPr>
            <a:spLocks noGrp="1"/>
          </p:cNvSpPr>
          <p:nvPr>
            <p:ph type="title"/>
          </p:nvPr>
        </p:nvSpPr>
        <p:spPr/>
        <p:txBody>
          <a:bodyPr/>
          <a:lstStyle/>
          <a:p>
            <a:r>
              <a:rPr lang="en-US" dirty="0"/>
              <a:t>Types of ICP MS </a:t>
            </a:r>
            <a:endParaRPr lang="en-ZA" dirty="0"/>
          </a:p>
        </p:txBody>
      </p:sp>
    </p:spTree>
    <p:extLst>
      <p:ext uri="{BB962C8B-B14F-4D97-AF65-F5344CB8AC3E}">
        <p14:creationId xmlns:p14="http://schemas.microsoft.com/office/powerpoint/2010/main" val="2692493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AA045-4F45-0501-6BC5-1B26E185E5D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6F9FD49-5760-0724-2A06-79D153FCA29A}"/>
              </a:ext>
            </a:extLst>
          </p:cNvPr>
          <p:cNvPicPr>
            <a:picLocks noChangeAspect="1"/>
          </p:cNvPicPr>
          <p:nvPr/>
        </p:nvPicPr>
        <p:blipFill>
          <a:blip r:embed="rId2"/>
          <a:stretch>
            <a:fillRect/>
          </a:stretch>
        </p:blipFill>
        <p:spPr>
          <a:xfrm>
            <a:off x="437284" y="618269"/>
            <a:ext cx="6877916" cy="5801725"/>
          </a:xfrm>
          <a:prstGeom prst="rect">
            <a:avLst/>
          </a:prstGeom>
        </p:spPr>
      </p:pic>
      <p:sp>
        <p:nvSpPr>
          <p:cNvPr id="8" name="TextBox 7">
            <a:extLst>
              <a:ext uri="{FF2B5EF4-FFF2-40B4-BE49-F238E27FC236}">
                <a16:creationId xmlns:a16="http://schemas.microsoft.com/office/drawing/2014/main" id="{954662DC-5A77-B3FF-43CD-A9A070785BCE}"/>
              </a:ext>
            </a:extLst>
          </p:cNvPr>
          <p:cNvSpPr txBox="1"/>
          <p:nvPr/>
        </p:nvSpPr>
        <p:spPr>
          <a:xfrm>
            <a:off x="7531100" y="4261611"/>
            <a:ext cx="5194300" cy="1754326"/>
          </a:xfrm>
          <a:prstGeom prst="rect">
            <a:avLst/>
          </a:prstGeom>
          <a:noFill/>
        </p:spPr>
        <p:txBody>
          <a:bodyPr wrap="square">
            <a:spAutoFit/>
          </a:bodyPr>
          <a:lstStyle/>
          <a:p>
            <a:r>
              <a:rPr lang="en-ZA" sz="3600" dirty="0"/>
              <a:t>Inductively Coupled Plasma Mass Spectrometer</a:t>
            </a:r>
          </a:p>
        </p:txBody>
      </p:sp>
    </p:spTree>
    <p:extLst>
      <p:ext uri="{BB962C8B-B14F-4D97-AF65-F5344CB8AC3E}">
        <p14:creationId xmlns:p14="http://schemas.microsoft.com/office/powerpoint/2010/main" val="527444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6DC5F4-DDE7-21C1-4D86-9DAABFFA1B97}"/>
              </a:ext>
            </a:extLst>
          </p:cNvPr>
          <p:cNvPicPr>
            <a:picLocks noChangeAspect="1"/>
          </p:cNvPicPr>
          <p:nvPr/>
        </p:nvPicPr>
        <p:blipFill>
          <a:blip r:embed="rId2"/>
          <a:stretch>
            <a:fillRect/>
          </a:stretch>
        </p:blipFill>
        <p:spPr>
          <a:xfrm>
            <a:off x="257175" y="518319"/>
            <a:ext cx="7266017" cy="5821362"/>
          </a:xfrm>
          <a:prstGeom prst="rect">
            <a:avLst/>
          </a:prstGeom>
        </p:spPr>
      </p:pic>
      <p:pic>
        <p:nvPicPr>
          <p:cNvPr id="3" name="Picture 2">
            <a:extLst>
              <a:ext uri="{FF2B5EF4-FFF2-40B4-BE49-F238E27FC236}">
                <a16:creationId xmlns:a16="http://schemas.microsoft.com/office/drawing/2014/main" id="{BD2BE5C2-E1BA-27E5-D574-93F09E0EFE2B}"/>
              </a:ext>
            </a:extLst>
          </p:cNvPr>
          <p:cNvPicPr>
            <a:picLocks noChangeAspect="1"/>
          </p:cNvPicPr>
          <p:nvPr/>
        </p:nvPicPr>
        <p:blipFill>
          <a:blip r:embed="rId3"/>
          <a:stretch>
            <a:fillRect/>
          </a:stretch>
        </p:blipFill>
        <p:spPr>
          <a:xfrm>
            <a:off x="7488069" y="1257300"/>
            <a:ext cx="4323308" cy="5346700"/>
          </a:xfrm>
          <a:prstGeom prst="rect">
            <a:avLst/>
          </a:prstGeom>
        </p:spPr>
      </p:pic>
    </p:spTree>
    <p:extLst>
      <p:ext uri="{BB962C8B-B14F-4D97-AF65-F5344CB8AC3E}">
        <p14:creationId xmlns:p14="http://schemas.microsoft.com/office/powerpoint/2010/main" val="20653569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9E830B-B958-45FC-95A6-55002FE3D609}"/>
              </a:ext>
            </a:extLst>
          </p:cNvPr>
          <p:cNvPicPr>
            <a:picLocks noChangeAspect="1"/>
          </p:cNvPicPr>
          <p:nvPr/>
        </p:nvPicPr>
        <p:blipFill>
          <a:blip r:embed="rId2"/>
          <a:stretch>
            <a:fillRect/>
          </a:stretch>
        </p:blipFill>
        <p:spPr>
          <a:xfrm>
            <a:off x="450850" y="761999"/>
            <a:ext cx="3982318" cy="5591175"/>
          </a:xfrm>
          <a:prstGeom prst="rect">
            <a:avLst/>
          </a:prstGeom>
        </p:spPr>
      </p:pic>
      <p:pic>
        <p:nvPicPr>
          <p:cNvPr id="3" name="Picture 2">
            <a:extLst>
              <a:ext uri="{FF2B5EF4-FFF2-40B4-BE49-F238E27FC236}">
                <a16:creationId xmlns:a16="http://schemas.microsoft.com/office/drawing/2014/main" id="{43CCE4B0-95BC-B553-4AF8-4C1E0C31E8A4}"/>
              </a:ext>
            </a:extLst>
          </p:cNvPr>
          <p:cNvPicPr>
            <a:picLocks noChangeAspect="1"/>
          </p:cNvPicPr>
          <p:nvPr/>
        </p:nvPicPr>
        <p:blipFill>
          <a:blip r:embed="rId3"/>
          <a:stretch>
            <a:fillRect/>
          </a:stretch>
        </p:blipFill>
        <p:spPr>
          <a:xfrm>
            <a:off x="5011448" y="2998787"/>
            <a:ext cx="6101052" cy="3354387"/>
          </a:xfrm>
          <a:prstGeom prst="rect">
            <a:avLst/>
          </a:prstGeom>
        </p:spPr>
      </p:pic>
    </p:spTree>
    <p:extLst>
      <p:ext uri="{BB962C8B-B14F-4D97-AF65-F5344CB8AC3E}">
        <p14:creationId xmlns:p14="http://schemas.microsoft.com/office/powerpoint/2010/main" val="2405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27F29-86E6-671E-65CB-A0146E67157C}"/>
              </a:ext>
            </a:extLst>
          </p:cNvPr>
          <p:cNvSpPr>
            <a:spLocks noGrp="1"/>
          </p:cNvSpPr>
          <p:nvPr>
            <p:ph type="title"/>
          </p:nvPr>
        </p:nvSpPr>
        <p:spPr>
          <a:xfrm>
            <a:off x="643466" y="786383"/>
            <a:ext cx="3517567" cy="2093975"/>
          </a:xfrm>
        </p:spPr>
        <p:txBody>
          <a:bodyPr vert="horz" lIns="91440" tIns="45720" rIns="91440" bIns="45720" rtlCol="0" anchor="b">
            <a:normAutofit/>
          </a:bodyPr>
          <a:lstStyle/>
          <a:p>
            <a:r>
              <a:rPr lang="en-US" b="0" i="0" kern="1200" spc="-50" baseline="0">
                <a:latin typeface="+mj-lt"/>
                <a:ea typeface="+mj-ea"/>
                <a:cs typeface="+mj-cs"/>
              </a:rPr>
              <a:t>How does it work?</a:t>
            </a:r>
          </a:p>
        </p:txBody>
      </p:sp>
      <p:sp>
        <p:nvSpPr>
          <p:cNvPr id="8" name="TextBox 7">
            <a:extLst>
              <a:ext uri="{FF2B5EF4-FFF2-40B4-BE49-F238E27FC236}">
                <a16:creationId xmlns:a16="http://schemas.microsoft.com/office/drawing/2014/main" id="{2D84BCA2-FEE5-67DD-797B-606D445391F5}"/>
              </a:ext>
            </a:extLst>
          </p:cNvPr>
          <p:cNvSpPr txBox="1"/>
          <p:nvPr/>
        </p:nvSpPr>
        <p:spPr>
          <a:xfrm>
            <a:off x="643465" y="3043050"/>
            <a:ext cx="3517567" cy="3064505"/>
          </a:xfrm>
          <a:prstGeom prst="rect">
            <a:avLst/>
          </a:prstGeom>
        </p:spPr>
        <p:txBody>
          <a:bodyPr vert="horz" lIns="91440" tIns="45720" rIns="91440" bIns="45720" rtlCol="0">
            <a:normAutofit/>
          </a:bodyPr>
          <a:lstStyle/>
          <a:p>
            <a:pPr>
              <a:lnSpc>
                <a:spcPct val="110000"/>
              </a:lnSpc>
              <a:spcBef>
                <a:spcPts val="1200"/>
              </a:spcBef>
              <a:spcAft>
                <a:spcPts val="200"/>
              </a:spcAft>
              <a:buClr>
                <a:schemeClr val="accent1"/>
              </a:buClr>
              <a:buSzPct val="100000"/>
            </a:pPr>
            <a:r>
              <a:rPr lang="en-US" kern="1200">
                <a:solidFill>
                  <a:srgbClr val="FFFFFF"/>
                </a:solidFill>
                <a:latin typeface="+mn-lt"/>
                <a:ea typeface="+mn-ea"/>
                <a:cs typeface="+mn-cs"/>
              </a:rPr>
              <a:t>Inductively Coupled Plasma Mass Spectrometer</a:t>
            </a:r>
          </a:p>
        </p:txBody>
      </p:sp>
      <p:pic>
        <p:nvPicPr>
          <p:cNvPr id="3" name="Picture 2">
            <a:extLst>
              <a:ext uri="{FF2B5EF4-FFF2-40B4-BE49-F238E27FC236}">
                <a16:creationId xmlns:a16="http://schemas.microsoft.com/office/drawing/2014/main" id="{2501C678-7D67-D50B-E0DB-22E2E3B6FF13}"/>
              </a:ext>
            </a:extLst>
          </p:cNvPr>
          <p:cNvPicPr>
            <a:picLocks noChangeAspect="1"/>
          </p:cNvPicPr>
          <p:nvPr/>
        </p:nvPicPr>
        <p:blipFill>
          <a:blip r:embed="rId2"/>
          <a:stretch>
            <a:fillRect/>
          </a:stretch>
        </p:blipFill>
        <p:spPr>
          <a:xfrm>
            <a:off x="4821514" y="303413"/>
            <a:ext cx="7139575" cy="3753510"/>
          </a:xfrm>
          <a:prstGeom prst="rect">
            <a:avLst/>
          </a:prstGeom>
        </p:spPr>
      </p:pic>
      <p:pic>
        <p:nvPicPr>
          <p:cNvPr id="4" name="Picture 3">
            <a:extLst>
              <a:ext uri="{FF2B5EF4-FFF2-40B4-BE49-F238E27FC236}">
                <a16:creationId xmlns:a16="http://schemas.microsoft.com/office/drawing/2014/main" id="{20703F78-95E0-6E5D-D121-BF2064F450DE}"/>
              </a:ext>
            </a:extLst>
          </p:cNvPr>
          <p:cNvPicPr>
            <a:picLocks noChangeAspect="1"/>
          </p:cNvPicPr>
          <p:nvPr/>
        </p:nvPicPr>
        <p:blipFill>
          <a:blip r:embed="rId3"/>
          <a:stretch>
            <a:fillRect/>
          </a:stretch>
        </p:blipFill>
        <p:spPr>
          <a:xfrm>
            <a:off x="6432560" y="3990110"/>
            <a:ext cx="3917481" cy="2631641"/>
          </a:xfrm>
          <a:prstGeom prst="rect">
            <a:avLst/>
          </a:prstGeom>
        </p:spPr>
      </p:pic>
    </p:spTree>
    <p:extLst>
      <p:ext uri="{BB962C8B-B14F-4D97-AF65-F5344CB8AC3E}">
        <p14:creationId xmlns:p14="http://schemas.microsoft.com/office/powerpoint/2010/main" val="4220579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D84BCA2-FEE5-67DD-797B-606D445391F5}"/>
              </a:ext>
            </a:extLst>
          </p:cNvPr>
          <p:cNvSpPr txBox="1"/>
          <p:nvPr/>
        </p:nvSpPr>
        <p:spPr>
          <a:xfrm>
            <a:off x="643465" y="3043050"/>
            <a:ext cx="3517567" cy="3064505"/>
          </a:xfrm>
          <a:prstGeom prst="rect">
            <a:avLst/>
          </a:prstGeom>
        </p:spPr>
        <p:txBody>
          <a:bodyPr vert="horz" lIns="91440" tIns="45720" rIns="91440" bIns="45720" rtlCol="0">
            <a:normAutofit/>
          </a:bodyPr>
          <a:lstStyle/>
          <a:p>
            <a:pPr>
              <a:lnSpc>
                <a:spcPct val="110000"/>
              </a:lnSpc>
              <a:spcBef>
                <a:spcPts val="1200"/>
              </a:spcBef>
              <a:spcAft>
                <a:spcPts val="200"/>
              </a:spcAft>
              <a:buClr>
                <a:schemeClr val="accent1"/>
              </a:buClr>
              <a:buSzPct val="100000"/>
            </a:pPr>
            <a:r>
              <a:rPr lang="en-US" kern="1200">
                <a:solidFill>
                  <a:srgbClr val="FFFFFF"/>
                </a:solidFill>
                <a:latin typeface="+mn-lt"/>
                <a:ea typeface="+mn-ea"/>
                <a:cs typeface="+mn-cs"/>
              </a:rPr>
              <a:t>Inductively Coupled Plasma Mass Spectrometer</a:t>
            </a:r>
          </a:p>
        </p:txBody>
      </p:sp>
      <p:pic>
        <p:nvPicPr>
          <p:cNvPr id="6146" name="Picture 2" descr="Quadrupole Mass Spectrometry">
            <a:extLst>
              <a:ext uri="{FF2B5EF4-FFF2-40B4-BE49-F238E27FC236}">
                <a16:creationId xmlns:a16="http://schemas.microsoft.com/office/drawing/2014/main" id="{9B69AB85-162B-D7E0-57B3-BF67ED181D5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4309" y="140853"/>
            <a:ext cx="11743381" cy="6576293"/>
          </a:xfrm>
          <a:prstGeom prst="rect">
            <a:avLst/>
          </a:prstGeom>
          <a:solidFill>
            <a:srgbClr val="FFFFFF"/>
          </a:solidFill>
        </p:spPr>
      </p:pic>
    </p:spTree>
    <p:extLst>
      <p:ext uri="{BB962C8B-B14F-4D97-AF65-F5344CB8AC3E}">
        <p14:creationId xmlns:p14="http://schemas.microsoft.com/office/powerpoint/2010/main" val="3161140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eafy sea dragon in the water">
            <a:extLst>
              <a:ext uri="{FF2B5EF4-FFF2-40B4-BE49-F238E27FC236}">
                <a16:creationId xmlns:a16="http://schemas.microsoft.com/office/drawing/2014/main" id="{AD96FD06-C6A3-D030-9D49-BA4064876ECF}"/>
              </a:ext>
            </a:extLst>
          </p:cNvPr>
          <p:cNvPicPr>
            <a:picLocks noChangeAspect="1"/>
          </p:cNvPicPr>
          <p:nvPr/>
        </p:nvPicPr>
        <p:blipFill>
          <a:blip r:embed="rId3">
            <a:alphaModFix amt="50000"/>
          </a:blip>
          <a:srcRect t="3556" b="13419"/>
          <a:stretch/>
        </p:blipFill>
        <p:spPr>
          <a:xfrm>
            <a:off x="20" y="1"/>
            <a:ext cx="12191980" cy="6857999"/>
          </a:xfrm>
          <a:prstGeom prst="rect">
            <a:avLst/>
          </a:prstGeom>
        </p:spPr>
      </p:pic>
      <p:sp>
        <p:nvSpPr>
          <p:cNvPr id="2" name="Title 1">
            <a:extLst>
              <a:ext uri="{FF2B5EF4-FFF2-40B4-BE49-F238E27FC236}">
                <a16:creationId xmlns:a16="http://schemas.microsoft.com/office/drawing/2014/main" id="{F2012517-6B45-4FB9-4032-3F8039471C3C}"/>
              </a:ext>
            </a:extLst>
          </p:cNvPr>
          <p:cNvSpPr>
            <a:spLocks noGrp="1"/>
          </p:cNvSpPr>
          <p:nvPr>
            <p:ph type="ctrTitle"/>
          </p:nvPr>
        </p:nvSpPr>
        <p:spPr>
          <a:xfrm>
            <a:off x="1524000" y="1122362"/>
            <a:ext cx="9144000" cy="2900518"/>
          </a:xfrm>
        </p:spPr>
        <p:txBody>
          <a:bodyPr>
            <a:normAutofit/>
          </a:bodyPr>
          <a:lstStyle/>
          <a:p>
            <a:r>
              <a:rPr lang="en-US" sz="4700" b="1" dirty="0">
                <a:solidFill>
                  <a:srgbClr val="FFFFFF"/>
                </a:solidFill>
              </a:rPr>
              <a:t>SIMS and TIMS Geochronology – Theory, Applications, and Data Interpretation</a:t>
            </a:r>
            <a:br>
              <a:rPr lang="en-US" sz="4700" b="1" dirty="0">
                <a:solidFill>
                  <a:srgbClr val="FFFFFF"/>
                </a:solidFill>
              </a:rPr>
            </a:br>
            <a:endParaRPr lang="en-US" sz="4700" dirty="0">
              <a:solidFill>
                <a:srgbClr val="FFFFFF"/>
              </a:solidFill>
            </a:endParaRPr>
          </a:p>
        </p:txBody>
      </p:sp>
    </p:spTree>
    <p:extLst>
      <p:ext uri="{BB962C8B-B14F-4D97-AF65-F5344CB8AC3E}">
        <p14:creationId xmlns:p14="http://schemas.microsoft.com/office/powerpoint/2010/main" val="418498369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3D6322-E741-4B7E-C3BD-49FF66F43D8E}"/>
              </a:ext>
            </a:extLst>
          </p:cNvPr>
          <p:cNvPicPr>
            <a:picLocks noChangeAspect="1"/>
          </p:cNvPicPr>
          <p:nvPr/>
        </p:nvPicPr>
        <p:blipFill>
          <a:blip r:embed="rId2"/>
          <a:stretch>
            <a:fillRect/>
          </a:stretch>
        </p:blipFill>
        <p:spPr>
          <a:xfrm>
            <a:off x="155381" y="716046"/>
            <a:ext cx="4989643" cy="4121376"/>
          </a:xfrm>
          <a:prstGeom prst="rect">
            <a:avLst/>
          </a:prstGeom>
        </p:spPr>
      </p:pic>
      <p:pic>
        <p:nvPicPr>
          <p:cNvPr id="5" name="Picture 4">
            <a:extLst>
              <a:ext uri="{FF2B5EF4-FFF2-40B4-BE49-F238E27FC236}">
                <a16:creationId xmlns:a16="http://schemas.microsoft.com/office/drawing/2014/main" id="{C67C2432-87FB-2A0B-9D93-FFEAB3EC8361}"/>
              </a:ext>
            </a:extLst>
          </p:cNvPr>
          <p:cNvPicPr>
            <a:picLocks noChangeAspect="1"/>
          </p:cNvPicPr>
          <p:nvPr/>
        </p:nvPicPr>
        <p:blipFill>
          <a:blip r:embed="rId3"/>
          <a:stretch>
            <a:fillRect/>
          </a:stretch>
        </p:blipFill>
        <p:spPr>
          <a:xfrm>
            <a:off x="5547360" y="887063"/>
            <a:ext cx="6489259" cy="3891451"/>
          </a:xfrm>
          <a:prstGeom prst="rect">
            <a:avLst/>
          </a:prstGeom>
        </p:spPr>
      </p:pic>
    </p:spTree>
    <p:extLst>
      <p:ext uri="{BB962C8B-B14F-4D97-AF65-F5344CB8AC3E}">
        <p14:creationId xmlns:p14="http://schemas.microsoft.com/office/powerpoint/2010/main" val="2493927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0" name="Picture 6" descr="ID-TIMS U-Pb dates of SA01 zircon. (a) Concordia diagram with data... |  Download Scientific Diagram">
            <a:extLst>
              <a:ext uri="{FF2B5EF4-FFF2-40B4-BE49-F238E27FC236}">
                <a16:creationId xmlns:a16="http://schemas.microsoft.com/office/drawing/2014/main" id="{DA48E857-44E6-0F7A-8B14-0E5FEDBC60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0000"/>
          <a:stretch/>
        </p:blipFill>
        <p:spPr bwMode="auto">
          <a:xfrm>
            <a:off x="265177" y="850392"/>
            <a:ext cx="5550764" cy="441655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KZ-1: A New Zircon Working Standard for the In Situ Determination of U–Pb  Age, O–Hf Isotopes, and Trace Element Composition">
            <a:extLst>
              <a:ext uri="{FF2B5EF4-FFF2-40B4-BE49-F238E27FC236}">
                <a16:creationId xmlns:a16="http://schemas.microsoft.com/office/drawing/2014/main" id="{BA7D2833-2AC1-11A9-6FBD-7C9F0BD17CF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76061" y="627081"/>
            <a:ext cx="5331305" cy="4438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6838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9" name="Rectangle 2058">
            <a:extLst>
              <a:ext uri="{FF2B5EF4-FFF2-40B4-BE49-F238E27FC236}">
                <a16:creationId xmlns:a16="http://schemas.microsoft.com/office/drawing/2014/main" id="{9E90EB45-EEE9-4563-8179-65EF62AE0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Possible evidence of life on Earth at least 4.1 billion years ago - Ars  Technica">
            <a:extLst>
              <a:ext uri="{FF2B5EF4-FFF2-40B4-BE49-F238E27FC236}">
                <a16:creationId xmlns:a16="http://schemas.microsoft.com/office/drawing/2014/main" id="{CBA9AB3F-8CDA-921C-CEFD-FD54855C638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6000" y="944404"/>
            <a:ext cx="5372100" cy="4969191"/>
          </a:xfrm>
          <a:prstGeom prst="rect">
            <a:avLst/>
          </a:prstGeom>
          <a:noFill/>
          <a:extLst>
            <a:ext uri="{909E8E84-426E-40DD-AFC4-6F175D3DCCD1}">
              <a14:hiddenFill xmlns:a14="http://schemas.microsoft.com/office/drawing/2010/main">
                <a:solidFill>
                  <a:srgbClr val="FFFFFF"/>
                </a:solidFill>
              </a14:hiddenFill>
            </a:ext>
          </a:extLst>
        </p:spPr>
      </p:pic>
      <p:sp>
        <p:nvSpPr>
          <p:cNvPr id="2060" name="Rectangle 2059">
            <a:extLst>
              <a:ext uri="{FF2B5EF4-FFF2-40B4-BE49-F238E27FC236}">
                <a16:creationId xmlns:a16="http://schemas.microsoft.com/office/drawing/2014/main" id="{23D0EF74-AD1E-4FD9-914D-8EC9058EB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398F48A-FA39-D40B-9F83-A44EF4C9D876}"/>
              </a:ext>
            </a:extLst>
          </p:cNvPr>
          <p:cNvPicPr>
            <a:picLocks noChangeAspect="1"/>
          </p:cNvPicPr>
          <p:nvPr/>
        </p:nvPicPr>
        <p:blipFill>
          <a:blip r:embed="rId3"/>
          <a:stretch>
            <a:fillRect/>
          </a:stretch>
        </p:blipFill>
        <p:spPr>
          <a:xfrm>
            <a:off x="643466" y="944404"/>
            <a:ext cx="5372099" cy="4969191"/>
          </a:xfrm>
          <a:prstGeom prst="rect">
            <a:avLst/>
          </a:prstGeom>
        </p:spPr>
      </p:pic>
    </p:spTree>
    <p:extLst>
      <p:ext uri="{BB962C8B-B14F-4D97-AF65-F5344CB8AC3E}">
        <p14:creationId xmlns:p14="http://schemas.microsoft.com/office/powerpoint/2010/main" val="3800533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138CF-BD35-0DC1-B8D8-60456993192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15061CF-D670-5DBD-C7DB-62159A636121}"/>
              </a:ext>
            </a:extLst>
          </p:cNvPr>
          <p:cNvSpPr txBox="1"/>
          <p:nvPr/>
        </p:nvSpPr>
        <p:spPr>
          <a:xfrm>
            <a:off x="326572" y="440496"/>
            <a:ext cx="5291920" cy="3662541"/>
          </a:xfrm>
          <a:prstGeom prst="rect">
            <a:avLst/>
          </a:prstGeom>
          <a:noFill/>
        </p:spPr>
        <p:txBody>
          <a:bodyPr wrap="square">
            <a:spAutoFit/>
          </a:bodyPr>
          <a:lstStyle/>
          <a:p>
            <a:r>
              <a:rPr lang="en-US" sz="2800" b="1" i="0" dirty="0">
                <a:effectLst/>
              </a:rPr>
              <a:t>Secondary-ion mass spectrometry (SIMS) </a:t>
            </a:r>
          </a:p>
          <a:p>
            <a:endParaRPr lang="en-US" sz="2800" b="1" dirty="0"/>
          </a:p>
          <a:p>
            <a:r>
              <a:rPr kumimoji="0" lang="en-US" altLang="en-US" sz="2800" b="1" i="0" u="none" strike="noStrike" cap="none" normalizeH="0" baseline="0" dirty="0">
                <a:ln>
                  <a:noFill/>
                </a:ln>
                <a:solidFill>
                  <a:schemeClr val="tx1"/>
                </a:solidFill>
                <a:effectLst/>
              </a:rPr>
              <a:t>Sensitive High-Resolution Ion Microprobe (SHRIMP)</a:t>
            </a:r>
          </a:p>
          <a:p>
            <a:endParaRPr lang="en-US" sz="2800" b="1" dirty="0"/>
          </a:p>
          <a:p>
            <a:r>
              <a:rPr lang="en-US" sz="1800" dirty="0">
                <a:highlight>
                  <a:srgbClr val="FFFF00"/>
                </a:highlight>
              </a:rPr>
              <a:t>SHRIMP and SIMS operate under the same principles and produce nearly identical datasets.</a:t>
            </a:r>
          </a:p>
          <a:p>
            <a:endParaRPr lang="en-US" sz="2800" b="1" dirty="0"/>
          </a:p>
        </p:txBody>
      </p:sp>
      <p:sp>
        <p:nvSpPr>
          <p:cNvPr id="9" name="AutoShape 4" descr="Introduction to Secondary Ion Mass Spectrometry (SIMS) technique">
            <a:extLst>
              <a:ext uri="{FF2B5EF4-FFF2-40B4-BE49-F238E27FC236}">
                <a16:creationId xmlns:a16="http://schemas.microsoft.com/office/drawing/2014/main" id="{A1752EEA-5E71-21B3-6A7D-892CC27F9D4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a:extLst>
              <a:ext uri="{FF2B5EF4-FFF2-40B4-BE49-F238E27FC236}">
                <a16:creationId xmlns:a16="http://schemas.microsoft.com/office/drawing/2014/main" id="{25D89E4B-74B4-3401-439D-A6016F6333DD}"/>
              </a:ext>
            </a:extLst>
          </p:cNvPr>
          <p:cNvPicPr>
            <a:picLocks noChangeAspect="1"/>
          </p:cNvPicPr>
          <p:nvPr/>
        </p:nvPicPr>
        <p:blipFill>
          <a:blip r:embed="rId3"/>
          <a:stretch>
            <a:fillRect/>
          </a:stretch>
        </p:blipFill>
        <p:spPr>
          <a:xfrm>
            <a:off x="527025" y="3841049"/>
            <a:ext cx="4433595" cy="2576455"/>
          </a:xfrm>
          <a:prstGeom prst="rect">
            <a:avLst/>
          </a:prstGeom>
        </p:spPr>
      </p:pic>
      <p:sp>
        <p:nvSpPr>
          <p:cNvPr id="3" name="Rectangle 2">
            <a:extLst>
              <a:ext uri="{FF2B5EF4-FFF2-40B4-BE49-F238E27FC236}">
                <a16:creationId xmlns:a16="http://schemas.microsoft.com/office/drawing/2014/main" id="{013F4259-7F29-0597-5A5F-FD12B2FEF36C}"/>
              </a:ext>
            </a:extLst>
          </p:cNvPr>
          <p:cNvSpPr>
            <a:spLocks noChangeArrowheads="1"/>
          </p:cNvSpPr>
          <p:nvPr/>
        </p:nvSpPr>
        <p:spPr bwMode="auto">
          <a:xfrm>
            <a:off x="5618492" y="508193"/>
            <a:ext cx="6139542"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Secondary Ion Mass Spectrometry (SIMS) and Sensitive High-Resolution Ion Microprobe (SHRIMP) are both ion microprobe techniques used for in situ isotopic and trace element analysis, particularly in geochronology.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SIMS offers high spatial resolution and is capable of analyzing small domains within minerals, making it ideal for detecting isotopic heterogeneities.</a:t>
            </a:r>
            <a:endParaRPr lang="en-US" altLang="en-US"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SHRIMP, a specialized type of SIMS, is optimized for U-Pb geochronology. It features a large-radius magnetic sector that enhances precision in measuring isotopic ratios while maintaining moderate spatial resolution.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Though both techniques rely on sputtering a sample with a primary ion beam, SIMS is more versatile for a range of isotope systems, whereas SHRIMP is primarily used for high-precision U-Pb dating in zircon and other accessory minerals.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82801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09" name="Rectangle 2108">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8" name="Picture 7">
            <a:extLst>
              <a:ext uri="{FF2B5EF4-FFF2-40B4-BE49-F238E27FC236}">
                <a16:creationId xmlns:a16="http://schemas.microsoft.com/office/drawing/2014/main" id="{533C8918-4C3B-10CC-2FFF-E46BC9B17FFC}"/>
              </a:ext>
            </a:extLst>
          </p:cNvPr>
          <p:cNvPicPr>
            <a:picLocks noChangeAspect="1"/>
          </p:cNvPicPr>
          <p:nvPr/>
        </p:nvPicPr>
        <p:blipFill>
          <a:blip r:embed="rId3"/>
          <a:srcRect l="3546"/>
          <a:stretch/>
        </p:blipFill>
        <p:spPr>
          <a:xfrm>
            <a:off x="20" y="10"/>
            <a:ext cx="9947062" cy="6857990"/>
          </a:xfrm>
          <a:prstGeom prst="rect">
            <a:avLst/>
          </a:prstGeom>
        </p:spPr>
      </p:pic>
      <p:sp>
        <p:nvSpPr>
          <p:cNvPr id="2108" name="Freeform: Shape 2107">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2110" name="Freeform: Shape 2109">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2112" name="Freeform: Shape 2111">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 name="TextBox 6">
            <a:extLst>
              <a:ext uri="{FF2B5EF4-FFF2-40B4-BE49-F238E27FC236}">
                <a16:creationId xmlns:a16="http://schemas.microsoft.com/office/drawing/2014/main" id="{043D61A0-E18D-8B67-96D0-22849B1FF24D}"/>
              </a:ext>
            </a:extLst>
          </p:cNvPr>
          <p:cNvSpPr txBox="1"/>
          <p:nvPr/>
        </p:nvSpPr>
        <p:spPr>
          <a:xfrm>
            <a:off x="7961874" y="728938"/>
            <a:ext cx="4013200" cy="2700062"/>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1600" b="1" dirty="0"/>
              <a:t>The Birth of SHRIMP (1970s–1980s) Bill Compton &amp; colleagues (1975</a:t>
            </a:r>
            <a:r>
              <a:rPr lang="en-US" sz="1600" dirty="0"/>
              <a:t>): Pioneered SIMS U-Pb zircon dating using an early prototype.</a:t>
            </a:r>
          </a:p>
          <a:p>
            <a:pPr indent="-228600">
              <a:lnSpc>
                <a:spcPct val="90000"/>
              </a:lnSpc>
              <a:spcAft>
                <a:spcPts val="600"/>
              </a:spcAft>
              <a:buFont typeface="Arial" panose="020B0604020202020204" pitchFamily="34" charset="0"/>
              <a:buChar char="•"/>
            </a:pPr>
            <a:endParaRPr lang="en-US" sz="1600" dirty="0"/>
          </a:p>
          <a:p>
            <a:pPr indent="-228600">
              <a:lnSpc>
                <a:spcPct val="90000"/>
              </a:lnSpc>
              <a:spcAft>
                <a:spcPts val="600"/>
              </a:spcAft>
              <a:buFont typeface="Arial" panose="020B0604020202020204" pitchFamily="34" charset="0"/>
              <a:buChar char="•"/>
            </a:pPr>
            <a:r>
              <a:rPr lang="en-US" sz="1600" dirty="0"/>
              <a:t>William Compston &amp; the ANU group (1978): Developed the first Sensitive High-Resolution Ion Microprobe (SHRIMP) at the Australian National University (ANU). </a:t>
            </a:r>
          </a:p>
          <a:p>
            <a:pPr indent="-228600">
              <a:lnSpc>
                <a:spcPct val="90000"/>
              </a:lnSpc>
              <a:spcAft>
                <a:spcPts val="600"/>
              </a:spcAft>
              <a:buFont typeface="Arial" panose="020B0604020202020204" pitchFamily="34" charset="0"/>
              <a:buChar char="•"/>
            </a:pPr>
            <a:endParaRPr lang="en-US" sz="1600" dirty="0"/>
          </a:p>
          <a:p>
            <a:pPr indent="-228600">
              <a:lnSpc>
                <a:spcPct val="90000"/>
              </a:lnSpc>
              <a:spcAft>
                <a:spcPts val="600"/>
              </a:spcAft>
              <a:buFont typeface="Arial" panose="020B0604020202020204" pitchFamily="34" charset="0"/>
              <a:buChar char="•"/>
            </a:pPr>
            <a:r>
              <a:rPr lang="en-US" sz="1600" b="1" dirty="0"/>
              <a:t>This instrument had: </a:t>
            </a:r>
          </a:p>
          <a:p>
            <a:pPr indent="-228600">
              <a:lnSpc>
                <a:spcPct val="90000"/>
              </a:lnSpc>
              <a:spcAft>
                <a:spcPts val="600"/>
              </a:spcAft>
              <a:buFont typeface="Arial" panose="020B0604020202020204" pitchFamily="34" charset="0"/>
              <a:buChar char="•"/>
            </a:pPr>
            <a:r>
              <a:rPr lang="en-US" sz="1600" dirty="0"/>
              <a:t>A large-radius electrostatic-magnetic sector mass spectrometer for high mass resolution. </a:t>
            </a:r>
          </a:p>
          <a:p>
            <a:pPr indent="-228600">
              <a:lnSpc>
                <a:spcPct val="90000"/>
              </a:lnSpc>
              <a:spcAft>
                <a:spcPts val="600"/>
              </a:spcAft>
              <a:buFont typeface="Arial" panose="020B0604020202020204" pitchFamily="34" charset="0"/>
              <a:buChar char="•"/>
            </a:pPr>
            <a:r>
              <a:rPr lang="en-US" sz="1600" dirty="0"/>
              <a:t>A high-intensity oxygen ion beam for effective sputtering of U and Pb from zircons. </a:t>
            </a:r>
          </a:p>
          <a:p>
            <a:pPr indent="-228600">
              <a:lnSpc>
                <a:spcPct val="90000"/>
              </a:lnSpc>
              <a:spcAft>
                <a:spcPts val="600"/>
              </a:spcAft>
              <a:buFont typeface="Arial" panose="020B0604020202020204" pitchFamily="34" charset="0"/>
              <a:buChar char="•"/>
            </a:pPr>
            <a:r>
              <a:rPr lang="en-US" sz="1600" dirty="0"/>
              <a:t>The ability to measure U-Pb ages in single zircon domains reduces the need for chemical digestion.</a:t>
            </a:r>
          </a:p>
        </p:txBody>
      </p:sp>
      <p:sp>
        <p:nvSpPr>
          <p:cNvPr id="3" name="TextBox 2">
            <a:extLst>
              <a:ext uri="{FF2B5EF4-FFF2-40B4-BE49-F238E27FC236}">
                <a16:creationId xmlns:a16="http://schemas.microsoft.com/office/drawing/2014/main" id="{5FDA0975-C1EE-A7E6-E289-961A387EB89C}"/>
              </a:ext>
            </a:extLst>
          </p:cNvPr>
          <p:cNvSpPr txBox="1"/>
          <p:nvPr/>
        </p:nvSpPr>
        <p:spPr>
          <a:xfrm>
            <a:off x="281221" y="6174146"/>
            <a:ext cx="6134876" cy="369332"/>
          </a:xfrm>
          <a:prstGeom prst="rect">
            <a:avLst/>
          </a:prstGeom>
          <a:noFill/>
        </p:spPr>
        <p:txBody>
          <a:bodyPr wrap="square">
            <a:spAutoFit/>
          </a:bodyPr>
          <a:lstStyle/>
          <a:p>
            <a:r>
              <a:rPr kumimoji="0" lang="en-US" altLang="en-US" sz="1800" b="0" i="0" u="none" strike="noStrike" cap="none" normalizeH="0" baseline="0" dirty="0">
                <a:ln>
                  <a:noFill/>
                </a:ln>
                <a:solidFill>
                  <a:schemeClr val="tx1"/>
                </a:solidFill>
                <a:effectLst/>
                <a:highlight>
                  <a:srgbClr val="FFFF00"/>
                </a:highlight>
                <a:latin typeface="Arial" panose="020B0604020202020204" pitchFamily="34" charset="0"/>
              </a:rPr>
              <a:t>Sensitive High-Resolution Ion Microprobe (SHRIMP)</a:t>
            </a:r>
            <a:endParaRPr lang="en-US" dirty="0">
              <a:highlight>
                <a:srgbClr val="FFFF00"/>
              </a:highlight>
            </a:endParaRPr>
          </a:p>
        </p:txBody>
      </p:sp>
    </p:spTree>
    <p:extLst>
      <p:ext uri="{BB962C8B-B14F-4D97-AF65-F5344CB8AC3E}">
        <p14:creationId xmlns:p14="http://schemas.microsoft.com/office/powerpoint/2010/main" val="37026672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CCE9888-E2BE-22C6-FD5F-84905A8040A9}"/>
              </a:ext>
            </a:extLst>
          </p:cNvPr>
          <p:cNvPicPr>
            <a:picLocks noChangeAspect="1"/>
          </p:cNvPicPr>
          <p:nvPr/>
        </p:nvPicPr>
        <p:blipFill>
          <a:blip r:embed="rId2"/>
          <a:srcRect t="14305"/>
          <a:stretch/>
        </p:blipFill>
        <p:spPr>
          <a:xfrm>
            <a:off x="457200" y="457200"/>
            <a:ext cx="11277600" cy="5943600"/>
          </a:xfrm>
          <a:prstGeom prst="rect">
            <a:avLst/>
          </a:prstGeom>
        </p:spPr>
      </p:pic>
    </p:spTree>
    <p:extLst>
      <p:ext uri="{BB962C8B-B14F-4D97-AF65-F5344CB8AC3E}">
        <p14:creationId xmlns:p14="http://schemas.microsoft.com/office/powerpoint/2010/main" val="2234796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0E65B790-436E-1E49-1105-B8B234770F73}"/>
              </a:ext>
            </a:extLst>
          </p:cNvPr>
          <p:cNvSpPr txBox="1"/>
          <p:nvPr/>
        </p:nvSpPr>
        <p:spPr>
          <a:xfrm>
            <a:off x="6891917" y="2926914"/>
            <a:ext cx="5377604" cy="3163959"/>
          </a:xfrm>
          <a:prstGeom prst="rect">
            <a:avLst/>
          </a:prstGeom>
        </p:spPr>
        <p:txBody>
          <a:bodyPr vert="horz" lIns="91440" tIns="45720" rIns="91440" bIns="45720" rtlCol="0">
            <a:normAutofit/>
          </a:bodyPr>
          <a:lstStyle/>
          <a:p>
            <a:pPr>
              <a:lnSpc>
                <a:spcPct val="90000"/>
              </a:lnSpc>
              <a:spcAft>
                <a:spcPts val="600"/>
              </a:spcAft>
            </a:pPr>
            <a:r>
              <a:rPr lang="en-US" sz="2000" b="1" dirty="0"/>
              <a:t>SIMS</a:t>
            </a:r>
            <a:r>
              <a:rPr lang="en-US" sz="2000" dirty="0"/>
              <a:t> </a:t>
            </a:r>
            <a:r>
              <a:rPr lang="en-US" sz="2000" i="0" dirty="0">
                <a:effectLst/>
              </a:rPr>
              <a:t>is a technique used to analyze the composition of solid surfaces and </a:t>
            </a:r>
            <a:r>
              <a:rPr lang="en-US" sz="2000" i="0" u="none" strike="noStrike" dirty="0">
                <a:effectLst/>
                <a:hlinkClick r:id="rId3" tooltip="Thin film">
                  <a:extLst>
                    <a:ext uri="{A12FA001-AC4F-418D-AE19-62706E023703}">
                      <ahyp:hlinkClr xmlns:ahyp="http://schemas.microsoft.com/office/drawing/2018/hyperlinkcolor" val="tx"/>
                    </a:ext>
                  </a:extLst>
                </a:hlinkClick>
              </a:rPr>
              <a:t>thin films</a:t>
            </a:r>
            <a:r>
              <a:rPr lang="en-US" sz="2000" i="0" dirty="0">
                <a:effectLst/>
              </a:rPr>
              <a:t> by </a:t>
            </a:r>
            <a:r>
              <a:rPr lang="en-US" sz="2000" i="0" u="none" strike="noStrike" dirty="0">
                <a:effectLst/>
                <a:hlinkClick r:id="rId4" tooltip="Sputtering">
                  <a:extLst>
                    <a:ext uri="{A12FA001-AC4F-418D-AE19-62706E023703}">
                      <ahyp:hlinkClr xmlns:ahyp="http://schemas.microsoft.com/office/drawing/2018/hyperlinkcolor" val="tx"/>
                    </a:ext>
                  </a:extLst>
                </a:hlinkClick>
              </a:rPr>
              <a:t>sputtering</a:t>
            </a:r>
            <a:r>
              <a:rPr lang="en-US" sz="2000" i="0" dirty="0">
                <a:effectLst/>
              </a:rPr>
              <a:t> the surface of the specimen with a focused primary </a:t>
            </a:r>
            <a:r>
              <a:rPr lang="en-US" sz="2000" i="0" u="none" strike="noStrike" dirty="0">
                <a:effectLst/>
                <a:hlinkClick r:id="rId5" tooltip="Ion beam">
                  <a:extLst>
                    <a:ext uri="{A12FA001-AC4F-418D-AE19-62706E023703}">
                      <ahyp:hlinkClr xmlns:ahyp="http://schemas.microsoft.com/office/drawing/2018/hyperlinkcolor" val="tx"/>
                    </a:ext>
                  </a:extLst>
                </a:hlinkClick>
              </a:rPr>
              <a:t>ion beam</a:t>
            </a:r>
            <a:r>
              <a:rPr lang="en-US" sz="2000" i="0" dirty="0">
                <a:effectLst/>
              </a:rPr>
              <a:t> and collecting and analyzing ejected secondary ions.</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endParaRPr lang="en-US" sz="2000" b="0" i="0" dirty="0">
              <a:effectLst/>
            </a:endParaRPr>
          </a:p>
          <a:p>
            <a:pPr indent="-228600">
              <a:lnSpc>
                <a:spcPct val="90000"/>
              </a:lnSpc>
              <a:spcAft>
                <a:spcPts val="600"/>
              </a:spcAft>
              <a:buFont typeface="Arial" panose="020B0604020202020204" pitchFamily="34" charset="0"/>
              <a:buChar char="•"/>
            </a:pPr>
            <a:endParaRPr lang="en-US" sz="2000" b="0" i="0" dirty="0">
              <a:effectLst/>
            </a:endParaRPr>
          </a:p>
          <a:p>
            <a:pPr indent="-228600">
              <a:lnSpc>
                <a:spcPct val="90000"/>
              </a:lnSpc>
              <a:spcAft>
                <a:spcPts val="600"/>
              </a:spcAft>
              <a:buFont typeface="Arial" panose="020B0604020202020204" pitchFamily="34" charset="0"/>
              <a:buChar char="•"/>
            </a:pPr>
            <a:endParaRPr lang="en-US" sz="2000" b="0" i="0" dirty="0">
              <a:effectLst/>
            </a:endParaRPr>
          </a:p>
          <a:p>
            <a:pPr indent="-228600">
              <a:lnSpc>
                <a:spcPct val="90000"/>
              </a:lnSpc>
              <a:spcAft>
                <a:spcPts val="600"/>
              </a:spcAft>
              <a:buFont typeface="Arial" panose="020B0604020202020204" pitchFamily="34" charset="0"/>
              <a:buChar char="•"/>
            </a:pPr>
            <a:endParaRPr lang="en-US" sz="2000" b="0" i="0" dirty="0">
              <a:effectLst/>
            </a:endParaRPr>
          </a:p>
        </p:txBody>
      </p:sp>
      <p:sp>
        <p:nvSpPr>
          <p:cNvPr id="6" name="TextBox 5">
            <a:extLst>
              <a:ext uri="{FF2B5EF4-FFF2-40B4-BE49-F238E27FC236}">
                <a16:creationId xmlns:a16="http://schemas.microsoft.com/office/drawing/2014/main" id="{873CB748-8922-76F1-3678-76D73837D4AE}"/>
              </a:ext>
            </a:extLst>
          </p:cNvPr>
          <p:cNvSpPr txBox="1"/>
          <p:nvPr/>
        </p:nvSpPr>
        <p:spPr>
          <a:xfrm>
            <a:off x="7024248" y="5019711"/>
            <a:ext cx="4871232" cy="1494320"/>
          </a:xfrm>
          <a:prstGeom prst="rect">
            <a:avLst/>
          </a:prstGeom>
          <a:noFill/>
        </p:spPr>
        <p:txBody>
          <a:bodyPr wrap="square">
            <a:spAutoFit/>
          </a:bodyPr>
          <a:lstStyle/>
          <a:p>
            <a:pPr indent="-228600">
              <a:lnSpc>
                <a:spcPct val="90000"/>
              </a:lnSpc>
              <a:spcAft>
                <a:spcPts val="600"/>
              </a:spcAft>
              <a:buFont typeface="Arial" panose="020B0604020202020204" pitchFamily="34" charset="0"/>
              <a:buChar char="•"/>
            </a:pPr>
            <a:r>
              <a:rPr lang="en-US" sz="1800" b="1" dirty="0"/>
              <a:t>1940s–1950s:</a:t>
            </a:r>
            <a:r>
              <a:rPr lang="en-US" sz="1800" dirty="0"/>
              <a:t> The concept of </a:t>
            </a:r>
            <a:r>
              <a:rPr lang="en-US" sz="1800" b="1" dirty="0"/>
              <a:t>ion sputtering</a:t>
            </a:r>
            <a:r>
              <a:rPr lang="en-US" sz="1800" dirty="0"/>
              <a:t> emerged, where primary ions bombarded a sample, releasing secondary ions. </a:t>
            </a:r>
          </a:p>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endParaRPr lang="en-US" sz="1800" dirty="0"/>
          </a:p>
        </p:txBody>
      </p:sp>
      <p:sp>
        <p:nvSpPr>
          <p:cNvPr id="8" name="TextBox 7">
            <a:extLst>
              <a:ext uri="{FF2B5EF4-FFF2-40B4-BE49-F238E27FC236}">
                <a16:creationId xmlns:a16="http://schemas.microsoft.com/office/drawing/2014/main" id="{E5EF9F37-0B08-41DF-8FB7-5A9D900D45DB}"/>
              </a:ext>
            </a:extLst>
          </p:cNvPr>
          <p:cNvSpPr txBox="1"/>
          <p:nvPr/>
        </p:nvSpPr>
        <p:spPr>
          <a:xfrm>
            <a:off x="326572" y="646691"/>
            <a:ext cx="6139542" cy="1200329"/>
          </a:xfrm>
          <a:prstGeom prst="rect">
            <a:avLst/>
          </a:prstGeom>
          <a:noFill/>
        </p:spPr>
        <p:txBody>
          <a:bodyPr wrap="square">
            <a:spAutoFit/>
          </a:bodyPr>
          <a:lstStyle/>
          <a:p>
            <a:r>
              <a:rPr lang="en-US" sz="3600" b="1" i="0" dirty="0">
                <a:effectLst/>
              </a:rPr>
              <a:t>Secondary-ion mass spectrometry (SIMS) </a:t>
            </a:r>
            <a:endParaRPr lang="en-US" sz="3600" dirty="0"/>
          </a:p>
        </p:txBody>
      </p:sp>
      <p:sp>
        <p:nvSpPr>
          <p:cNvPr id="9" name="AutoShape 4" descr="Introduction to Secondary Ion Mass Spectrometry (SIMS) technique">
            <a:extLst>
              <a:ext uri="{FF2B5EF4-FFF2-40B4-BE49-F238E27FC236}">
                <a16:creationId xmlns:a16="http://schemas.microsoft.com/office/drawing/2014/main" id="{D873CE79-B2A6-371B-7F4B-DB64A375CDD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a:extLst>
              <a:ext uri="{FF2B5EF4-FFF2-40B4-BE49-F238E27FC236}">
                <a16:creationId xmlns:a16="http://schemas.microsoft.com/office/drawing/2014/main" id="{BA5C12DA-46CA-7504-F6E7-5D15B602404D}"/>
              </a:ext>
            </a:extLst>
          </p:cNvPr>
          <p:cNvPicPr>
            <a:picLocks noChangeAspect="1"/>
          </p:cNvPicPr>
          <p:nvPr/>
        </p:nvPicPr>
        <p:blipFill>
          <a:blip r:embed="rId6"/>
          <a:stretch>
            <a:fillRect/>
          </a:stretch>
        </p:blipFill>
        <p:spPr>
          <a:xfrm>
            <a:off x="433967" y="2746894"/>
            <a:ext cx="6032147" cy="3505407"/>
          </a:xfrm>
          <a:prstGeom prst="rect">
            <a:avLst/>
          </a:prstGeom>
        </p:spPr>
      </p:pic>
      <p:pic>
        <p:nvPicPr>
          <p:cNvPr id="3" name="Picture 2">
            <a:extLst>
              <a:ext uri="{FF2B5EF4-FFF2-40B4-BE49-F238E27FC236}">
                <a16:creationId xmlns:a16="http://schemas.microsoft.com/office/drawing/2014/main" id="{6CDC2790-7C88-E546-1CB3-AD65D6AE33BF}"/>
              </a:ext>
            </a:extLst>
          </p:cNvPr>
          <p:cNvPicPr>
            <a:picLocks noChangeAspect="1"/>
          </p:cNvPicPr>
          <p:nvPr/>
        </p:nvPicPr>
        <p:blipFill>
          <a:blip r:embed="rId7"/>
          <a:srcRect b="51700"/>
          <a:stretch/>
        </p:blipFill>
        <p:spPr>
          <a:xfrm>
            <a:off x="6680175" y="189547"/>
            <a:ext cx="5294715" cy="2557347"/>
          </a:xfrm>
          <a:prstGeom prst="rect">
            <a:avLst/>
          </a:prstGeom>
        </p:spPr>
      </p:pic>
    </p:spTree>
    <p:extLst>
      <p:ext uri="{BB962C8B-B14F-4D97-AF65-F5344CB8AC3E}">
        <p14:creationId xmlns:p14="http://schemas.microsoft.com/office/powerpoint/2010/main" val="35477008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57" name="Rectangle 5156">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9" name="Rectangle 5158">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FA40840-9681-7DBD-E584-58680F69BCDF}"/>
              </a:ext>
            </a:extLst>
          </p:cNvPr>
          <p:cNvPicPr>
            <a:picLocks noChangeAspect="1"/>
          </p:cNvPicPr>
          <p:nvPr/>
        </p:nvPicPr>
        <p:blipFill>
          <a:blip r:embed="rId3"/>
          <a:stretch>
            <a:fillRect/>
          </a:stretch>
        </p:blipFill>
        <p:spPr>
          <a:xfrm>
            <a:off x="683095" y="800605"/>
            <a:ext cx="5294716" cy="3706301"/>
          </a:xfrm>
          <a:prstGeom prst="rect">
            <a:avLst/>
          </a:prstGeom>
        </p:spPr>
      </p:pic>
      <p:cxnSp>
        <p:nvCxnSpPr>
          <p:cNvPr id="5161" name="Straight Connector 5160">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CF488443-3F2A-0962-0FBE-5B5301DE9F3D}"/>
              </a:ext>
            </a:extLst>
          </p:cNvPr>
          <p:cNvPicPr>
            <a:picLocks noChangeAspect="1"/>
          </p:cNvPicPr>
          <p:nvPr/>
        </p:nvPicPr>
        <p:blipFill>
          <a:blip r:embed="rId4"/>
          <a:stretch>
            <a:fillRect/>
          </a:stretch>
        </p:blipFill>
        <p:spPr>
          <a:xfrm>
            <a:off x="6725412" y="565624"/>
            <a:ext cx="4261826" cy="4261826"/>
          </a:xfrm>
          <a:prstGeom prst="rect">
            <a:avLst/>
          </a:prstGeom>
        </p:spPr>
      </p:pic>
      <p:sp>
        <p:nvSpPr>
          <p:cNvPr id="4" name="AutoShape 4" descr="CAMECA NanoSIMS-HR: The next frontier in nanoanalysis for science &amp; high  tech">
            <a:extLst>
              <a:ext uri="{FF2B5EF4-FFF2-40B4-BE49-F238E27FC236}">
                <a16:creationId xmlns:a16="http://schemas.microsoft.com/office/drawing/2014/main" id="{9A7B7436-35C0-7CFF-EBAA-A5E5F37BA79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TextBox 2">
            <a:extLst>
              <a:ext uri="{FF2B5EF4-FFF2-40B4-BE49-F238E27FC236}">
                <a16:creationId xmlns:a16="http://schemas.microsoft.com/office/drawing/2014/main" id="{CC9EDB84-91B1-2915-744A-004A7EF9CD0C}"/>
              </a:ext>
            </a:extLst>
          </p:cNvPr>
          <p:cNvSpPr txBox="1"/>
          <p:nvPr/>
        </p:nvSpPr>
        <p:spPr>
          <a:xfrm>
            <a:off x="680969" y="4827450"/>
            <a:ext cx="5058336" cy="923330"/>
          </a:xfrm>
          <a:prstGeom prst="rect">
            <a:avLst/>
          </a:prstGeom>
          <a:noFill/>
        </p:spPr>
        <p:txBody>
          <a:bodyPr wrap="square">
            <a:spAutoFit/>
          </a:bodyPr>
          <a:lstStyle/>
          <a:p>
            <a:r>
              <a:rPr lang="en-US" dirty="0"/>
              <a:t>As SIMS technology evolved, the need for even higher spatial resolution and improved sensitivity led to the development of </a:t>
            </a:r>
            <a:r>
              <a:rPr lang="en-US" dirty="0" err="1"/>
              <a:t>NanoSIMS</a:t>
            </a:r>
            <a:endParaRPr lang="en-US" dirty="0"/>
          </a:p>
        </p:txBody>
      </p:sp>
      <p:sp>
        <p:nvSpPr>
          <p:cNvPr id="10" name="TextBox 9">
            <a:extLst>
              <a:ext uri="{FF2B5EF4-FFF2-40B4-BE49-F238E27FC236}">
                <a16:creationId xmlns:a16="http://schemas.microsoft.com/office/drawing/2014/main" id="{254D34A1-0112-8B3D-8895-C399D40C2CF4}"/>
              </a:ext>
            </a:extLst>
          </p:cNvPr>
          <p:cNvSpPr txBox="1"/>
          <p:nvPr/>
        </p:nvSpPr>
        <p:spPr>
          <a:xfrm>
            <a:off x="6452697" y="5116635"/>
            <a:ext cx="5262292" cy="646331"/>
          </a:xfrm>
          <a:prstGeom prst="rect">
            <a:avLst/>
          </a:prstGeom>
          <a:noFill/>
        </p:spPr>
        <p:txBody>
          <a:bodyPr wrap="square">
            <a:spAutoFit/>
          </a:bodyPr>
          <a:lstStyle/>
          <a:p>
            <a:r>
              <a:rPr lang="en-US" dirty="0"/>
              <a:t>It uses a finely focused ion beam to generate detailed elemental and isotopic maps</a:t>
            </a:r>
          </a:p>
        </p:txBody>
      </p:sp>
    </p:spTree>
    <p:extLst>
      <p:ext uri="{BB962C8B-B14F-4D97-AF65-F5344CB8AC3E}">
        <p14:creationId xmlns:p14="http://schemas.microsoft.com/office/powerpoint/2010/main" val="1193266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170" name="Picture 2" descr="LG-SIMS | Microscopy Australia | CMCA | UWA">
            <a:extLst>
              <a:ext uri="{FF2B5EF4-FFF2-40B4-BE49-F238E27FC236}">
                <a16:creationId xmlns:a16="http://schemas.microsoft.com/office/drawing/2014/main" id="{5817D5CC-9B1C-991B-ECB3-110A2F5D95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42" b="23572"/>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96637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6">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D701374C-0A75-AE50-80E1-CE0DDFA6EF07}"/>
              </a:ext>
            </a:extLst>
          </p:cNvPr>
          <p:cNvPicPr>
            <a:picLocks noChangeAspect="1"/>
          </p:cNvPicPr>
          <p:nvPr/>
        </p:nvPicPr>
        <p:blipFill>
          <a:blip r:embed="rId2"/>
          <a:stretch>
            <a:fillRect/>
          </a:stretch>
        </p:blipFill>
        <p:spPr>
          <a:xfrm>
            <a:off x="902423" y="643466"/>
            <a:ext cx="6530010" cy="5566833"/>
          </a:xfrm>
          <a:prstGeom prst="rect">
            <a:avLst/>
          </a:prstGeom>
        </p:spPr>
      </p:pic>
      <p:grpSp>
        <p:nvGrpSpPr>
          <p:cNvPr id="18" name="Group 17">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13"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9"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409337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B2FCD4-EF75-A506-BC09-8A6C9303A655}"/>
              </a:ext>
            </a:extLst>
          </p:cNvPr>
          <p:cNvPicPr>
            <a:picLocks noChangeAspect="1"/>
          </p:cNvPicPr>
          <p:nvPr/>
        </p:nvPicPr>
        <p:blipFill>
          <a:blip r:embed="rId2"/>
          <a:stretch>
            <a:fillRect/>
          </a:stretch>
        </p:blipFill>
        <p:spPr>
          <a:xfrm>
            <a:off x="977754" y="426775"/>
            <a:ext cx="6115904" cy="5772956"/>
          </a:xfrm>
          <a:prstGeom prst="rect">
            <a:avLst/>
          </a:prstGeom>
        </p:spPr>
      </p:pic>
    </p:spTree>
    <p:extLst>
      <p:ext uri="{BB962C8B-B14F-4D97-AF65-F5344CB8AC3E}">
        <p14:creationId xmlns:p14="http://schemas.microsoft.com/office/powerpoint/2010/main" val="33078072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ntroduction to SHRIMP-RG | Sensitive High Resolution Ion Microprobe -  Reverse Geometry">
            <a:extLst>
              <a:ext uri="{FF2B5EF4-FFF2-40B4-BE49-F238E27FC236}">
                <a16:creationId xmlns:a16="http://schemas.microsoft.com/office/drawing/2014/main" id="{17907305-9A9C-D114-E5D2-8EFFF53719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19" y="171844"/>
            <a:ext cx="11094721" cy="64777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AF8063B-EF69-E3F1-66D6-D4CD071CFA45}"/>
              </a:ext>
            </a:extLst>
          </p:cNvPr>
          <p:cNvSpPr txBox="1"/>
          <p:nvPr/>
        </p:nvSpPr>
        <p:spPr>
          <a:xfrm>
            <a:off x="2322786" y="4790118"/>
            <a:ext cx="6096000" cy="369332"/>
          </a:xfrm>
          <a:prstGeom prst="rect">
            <a:avLst/>
          </a:prstGeom>
          <a:noFill/>
        </p:spPr>
        <p:txBody>
          <a:bodyPr wrap="square">
            <a:spAutoFit/>
          </a:bodyPr>
          <a:lstStyle/>
          <a:p>
            <a:r>
              <a:rPr lang="en-US" dirty="0"/>
              <a:t>The internal structure and ion optics of the </a:t>
            </a:r>
            <a:r>
              <a:rPr lang="en-US" b="1" dirty="0"/>
              <a:t>SHRIMP</a:t>
            </a:r>
            <a:r>
              <a:rPr lang="en-US" dirty="0"/>
              <a:t> </a:t>
            </a:r>
          </a:p>
        </p:txBody>
      </p:sp>
    </p:spTree>
    <p:extLst>
      <p:ext uri="{BB962C8B-B14F-4D97-AF65-F5344CB8AC3E}">
        <p14:creationId xmlns:p14="http://schemas.microsoft.com/office/powerpoint/2010/main" val="37831951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C9B548-DBEB-9028-F5D8-8C46B0D92A70}"/>
              </a:ext>
            </a:extLst>
          </p:cNvPr>
          <p:cNvPicPr>
            <a:picLocks noChangeAspect="1"/>
          </p:cNvPicPr>
          <p:nvPr/>
        </p:nvPicPr>
        <p:blipFill>
          <a:blip r:embed="rId3"/>
          <a:stretch>
            <a:fillRect/>
          </a:stretch>
        </p:blipFill>
        <p:spPr>
          <a:xfrm>
            <a:off x="176224" y="672849"/>
            <a:ext cx="4953429" cy="5776461"/>
          </a:xfrm>
          <a:prstGeom prst="rect">
            <a:avLst/>
          </a:prstGeom>
        </p:spPr>
      </p:pic>
      <p:pic>
        <p:nvPicPr>
          <p:cNvPr id="5" name="Picture 4">
            <a:extLst>
              <a:ext uri="{FF2B5EF4-FFF2-40B4-BE49-F238E27FC236}">
                <a16:creationId xmlns:a16="http://schemas.microsoft.com/office/drawing/2014/main" id="{9C61AB6C-F3B7-3B78-569C-622691B2A6B8}"/>
              </a:ext>
            </a:extLst>
          </p:cNvPr>
          <p:cNvPicPr>
            <a:picLocks noChangeAspect="1"/>
          </p:cNvPicPr>
          <p:nvPr/>
        </p:nvPicPr>
        <p:blipFill>
          <a:blip r:embed="rId4"/>
          <a:stretch>
            <a:fillRect/>
          </a:stretch>
        </p:blipFill>
        <p:spPr>
          <a:xfrm>
            <a:off x="4951424" y="1478110"/>
            <a:ext cx="7064352" cy="3901778"/>
          </a:xfrm>
          <a:prstGeom prst="rect">
            <a:avLst/>
          </a:prstGeom>
        </p:spPr>
      </p:pic>
    </p:spTree>
    <p:extLst>
      <p:ext uri="{BB962C8B-B14F-4D97-AF65-F5344CB8AC3E}">
        <p14:creationId xmlns:p14="http://schemas.microsoft.com/office/powerpoint/2010/main" val="15717168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3D Hologram from iPad">
            <a:extLst>
              <a:ext uri="{FF2B5EF4-FFF2-40B4-BE49-F238E27FC236}">
                <a16:creationId xmlns:a16="http://schemas.microsoft.com/office/drawing/2014/main" id="{273506EA-60B0-C5CC-ADDF-1086EDCF9E37}"/>
              </a:ext>
            </a:extLst>
          </p:cNvPr>
          <p:cNvPicPr>
            <a:picLocks noChangeAspect="1"/>
          </p:cNvPicPr>
          <p:nvPr/>
        </p:nvPicPr>
        <p:blipFill>
          <a:blip r:embed="rId2">
            <a:alphaModFix amt="40000"/>
          </a:blip>
          <a:srcRect t="7279" b="8451"/>
          <a:stretch/>
        </p:blipFill>
        <p:spPr>
          <a:xfrm>
            <a:off x="20" y="10"/>
            <a:ext cx="12191980" cy="6857990"/>
          </a:xfrm>
          <a:prstGeom prst="rect">
            <a:avLst/>
          </a:prstGeom>
        </p:spPr>
      </p:pic>
      <p:sp>
        <p:nvSpPr>
          <p:cNvPr id="2" name="Title 1">
            <a:extLst>
              <a:ext uri="{FF2B5EF4-FFF2-40B4-BE49-F238E27FC236}">
                <a16:creationId xmlns:a16="http://schemas.microsoft.com/office/drawing/2014/main" id="{C2841055-E738-6F9E-2071-631FCB21A237}"/>
              </a:ext>
            </a:extLst>
          </p:cNvPr>
          <p:cNvSpPr>
            <a:spLocks noGrp="1"/>
          </p:cNvSpPr>
          <p:nvPr>
            <p:ph type="title"/>
          </p:nvPr>
        </p:nvSpPr>
        <p:spPr>
          <a:xfrm>
            <a:off x="965200" y="965200"/>
            <a:ext cx="10261600" cy="3564869"/>
          </a:xfrm>
        </p:spPr>
        <p:txBody>
          <a:bodyPr vert="horz" lIns="91440" tIns="45720" rIns="91440" bIns="45720" rtlCol="0" anchor="b">
            <a:normAutofit/>
          </a:bodyPr>
          <a:lstStyle/>
          <a:p>
            <a:r>
              <a:rPr lang="en-US" sz="11500">
                <a:ln w="22225">
                  <a:solidFill>
                    <a:schemeClr val="tx1"/>
                  </a:solidFill>
                  <a:miter lim="800000"/>
                </a:ln>
                <a:noFill/>
              </a:rPr>
              <a:t>HANDLING DATA</a:t>
            </a:r>
          </a:p>
        </p:txBody>
      </p:sp>
    </p:spTree>
    <p:extLst>
      <p:ext uri="{BB962C8B-B14F-4D97-AF65-F5344CB8AC3E}">
        <p14:creationId xmlns:p14="http://schemas.microsoft.com/office/powerpoint/2010/main" val="3810892429"/>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A564F4-325D-74CA-3836-48D6C4DFF672}"/>
              </a:ext>
            </a:extLst>
          </p:cNvPr>
          <p:cNvSpPr>
            <a:spLocks noGrp="1"/>
          </p:cNvSpPr>
          <p:nvPr>
            <p:ph type="title"/>
          </p:nvPr>
        </p:nvSpPr>
        <p:spPr>
          <a:xfrm>
            <a:off x="699714" y="5490971"/>
            <a:ext cx="6962072" cy="1159200"/>
          </a:xfrm>
        </p:spPr>
        <p:txBody>
          <a:bodyPr vert="horz" lIns="91440" tIns="45720" rIns="91440" bIns="45720" rtlCol="0" anchor="ctr">
            <a:normAutofit fontScale="90000"/>
          </a:bodyPr>
          <a:lstStyle/>
          <a:p>
            <a:r>
              <a:rPr lang="en-US" sz="4000" kern="1200" dirty="0">
                <a:solidFill>
                  <a:srgbClr val="FFFFFF"/>
                </a:solidFill>
                <a:latin typeface="+mj-lt"/>
                <a:ea typeface="+mj-ea"/>
                <a:cs typeface="+mj-cs"/>
              </a:rPr>
              <a:t>This is what the raw data looks like </a:t>
            </a:r>
          </a:p>
        </p:txBody>
      </p:sp>
      <p:pic>
        <p:nvPicPr>
          <p:cNvPr id="5" name="Picture 4">
            <a:extLst>
              <a:ext uri="{FF2B5EF4-FFF2-40B4-BE49-F238E27FC236}">
                <a16:creationId xmlns:a16="http://schemas.microsoft.com/office/drawing/2014/main" id="{C449F6D8-4B09-AD1C-BFBD-899D18282A12}"/>
              </a:ext>
            </a:extLst>
          </p:cNvPr>
          <p:cNvPicPr>
            <a:picLocks noChangeAspect="1"/>
          </p:cNvPicPr>
          <p:nvPr/>
        </p:nvPicPr>
        <p:blipFill>
          <a:blip r:embed="rId2"/>
          <a:stretch>
            <a:fillRect/>
          </a:stretch>
        </p:blipFill>
        <p:spPr>
          <a:xfrm>
            <a:off x="144903" y="593124"/>
            <a:ext cx="11950378" cy="4481391"/>
          </a:xfrm>
          <a:prstGeom prst="rect">
            <a:avLst/>
          </a:prstGeom>
        </p:spPr>
      </p:pic>
    </p:spTree>
    <p:extLst>
      <p:ext uri="{BB962C8B-B14F-4D97-AF65-F5344CB8AC3E}">
        <p14:creationId xmlns:p14="http://schemas.microsoft.com/office/powerpoint/2010/main" val="2725628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E5179122-5E6E-10DF-AE28-77C709030511}"/>
              </a:ext>
            </a:extLst>
          </p:cNvPr>
          <p:cNvGraphicFramePr>
            <a:graphicFrameLocks/>
          </p:cNvGraphicFramePr>
          <p:nvPr>
            <p:extLst>
              <p:ext uri="{D42A27DB-BD31-4B8C-83A1-F6EECF244321}">
                <p14:modId xmlns:p14="http://schemas.microsoft.com/office/powerpoint/2010/main" val="2214350403"/>
              </p:ext>
            </p:extLst>
          </p:nvPr>
        </p:nvGraphicFramePr>
        <p:xfrm>
          <a:off x="1112109" y="654906"/>
          <a:ext cx="10058400" cy="55852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894064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7A7FBFE-FCC5-CEBE-758B-F0DE9E3DC692}"/>
              </a:ext>
            </a:extLst>
          </p:cNvPr>
          <p:cNvPicPr>
            <a:picLocks noChangeAspect="1"/>
          </p:cNvPicPr>
          <p:nvPr/>
        </p:nvPicPr>
        <p:blipFill>
          <a:blip r:embed="rId2"/>
          <a:stretch>
            <a:fillRect/>
          </a:stretch>
        </p:blipFill>
        <p:spPr>
          <a:xfrm>
            <a:off x="457200" y="595502"/>
            <a:ext cx="11277600" cy="5666995"/>
          </a:xfrm>
          <a:prstGeom prst="rect">
            <a:avLst/>
          </a:prstGeom>
        </p:spPr>
      </p:pic>
    </p:spTree>
    <p:extLst>
      <p:ext uri="{BB962C8B-B14F-4D97-AF65-F5344CB8AC3E}">
        <p14:creationId xmlns:p14="http://schemas.microsoft.com/office/powerpoint/2010/main" val="19513704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190D3B-42A2-548A-B174-B48CD0EDB9B1}"/>
              </a:ext>
            </a:extLst>
          </p:cNvPr>
          <p:cNvPicPr>
            <a:picLocks noChangeAspect="1"/>
          </p:cNvPicPr>
          <p:nvPr/>
        </p:nvPicPr>
        <p:blipFill>
          <a:blip r:embed="rId2"/>
          <a:stretch>
            <a:fillRect/>
          </a:stretch>
        </p:blipFill>
        <p:spPr>
          <a:xfrm>
            <a:off x="5461057" y="1475209"/>
            <a:ext cx="6087089" cy="4184874"/>
          </a:xfrm>
          <a:prstGeom prst="rect">
            <a:avLst/>
          </a:prstGeom>
          <a:ln>
            <a:noFill/>
          </a:ln>
        </p:spPr>
      </p:pic>
      <p:pic>
        <p:nvPicPr>
          <p:cNvPr id="4" name="Picture 3">
            <a:extLst>
              <a:ext uri="{FF2B5EF4-FFF2-40B4-BE49-F238E27FC236}">
                <a16:creationId xmlns:a16="http://schemas.microsoft.com/office/drawing/2014/main" id="{AE38AC4C-D736-C971-5253-CE9DFEA63758}"/>
              </a:ext>
            </a:extLst>
          </p:cNvPr>
          <p:cNvPicPr>
            <a:picLocks noChangeAspect="1"/>
          </p:cNvPicPr>
          <p:nvPr/>
        </p:nvPicPr>
        <p:blipFill>
          <a:blip r:embed="rId3"/>
          <a:stretch>
            <a:fillRect/>
          </a:stretch>
        </p:blipFill>
        <p:spPr>
          <a:xfrm>
            <a:off x="116733" y="823456"/>
            <a:ext cx="5036662" cy="4184874"/>
          </a:xfrm>
          <a:prstGeom prst="rect">
            <a:avLst/>
          </a:prstGeom>
        </p:spPr>
      </p:pic>
      <p:sp>
        <p:nvSpPr>
          <p:cNvPr id="6" name="TextBox 5">
            <a:extLst>
              <a:ext uri="{FF2B5EF4-FFF2-40B4-BE49-F238E27FC236}">
                <a16:creationId xmlns:a16="http://schemas.microsoft.com/office/drawing/2014/main" id="{B541CABE-A0F0-71AD-D3E4-F57684B9C9B9}"/>
              </a:ext>
            </a:extLst>
          </p:cNvPr>
          <p:cNvSpPr txBox="1"/>
          <p:nvPr/>
        </p:nvSpPr>
        <p:spPr>
          <a:xfrm>
            <a:off x="469258" y="244325"/>
            <a:ext cx="2974232" cy="369332"/>
          </a:xfrm>
          <a:prstGeom prst="rect">
            <a:avLst/>
          </a:prstGeom>
          <a:noFill/>
        </p:spPr>
        <p:txBody>
          <a:bodyPr wrap="square">
            <a:spAutoFit/>
          </a:bodyPr>
          <a:lstStyle/>
          <a:p>
            <a:r>
              <a:rPr lang="es-ES" dirty="0"/>
              <a:t>PATONET AL. 2012</a:t>
            </a:r>
            <a:endParaRPr lang="en-ZA" dirty="0"/>
          </a:p>
        </p:txBody>
      </p:sp>
      <p:sp>
        <p:nvSpPr>
          <p:cNvPr id="7" name="TextBox 6">
            <a:extLst>
              <a:ext uri="{FF2B5EF4-FFF2-40B4-BE49-F238E27FC236}">
                <a16:creationId xmlns:a16="http://schemas.microsoft.com/office/drawing/2014/main" id="{AF5A99AC-07BD-A7A8-9D08-09E57399C2BB}"/>
              </a:ext>
            </a:extLst>
          </p:cNvPr>
          <p:cNvSpPr txBox="1"/>
          <p:nvPr/>
        </p:nvSpPr>
        <p:spPr>
          <a:xfrm>
            <a:off x="5461057" y="741049"/>
            <a:ext cx="2974232" cy="369332"/>
          </a:xfrm>
          <a:prstGeom prst="rect">
            <a:avLst/>
          </a:prstGeom>
          <a:noFill/>
        </p:spPr>
        <p:txBody>
          <a:bodyPr wrap="square">
            <a:spAutoFit/>
          </a:bodyPr>
          <a:lstStyle/>
          <a:p>
            <a:r>
              <a:rPr lang="es-ES" dirty="0"/>
              <a:t>LANA &amp; CLEMENS 2025</a:t>
            </a:r>
            <a:endParaRPr lang="en-ZA" dirty="0"/>
          </a:p>
        </p:txBody>
      </p:sp>
      <p:pic>
        <p:nvPicPr>
          <p:cNvPr id="2050" name="Picture 2" descr="Dating of zircon from high-grade rocks: Which is the most reliable method?  - ScienceDirect">
            <a:extLst>
              <a:ext uri="{FF2B5EF4-FFF2-40B4-BE49-F238E27FC236}">
                <a16:creationId xmlns:a16="http://schemas.microsoft.com/office/drawing/2014/main" id="{D0B7ABF2-5A62-F117-D448-245BDFA1C1D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6155"/>
          <a:stretch>
            <a:fillRect/>
          </a:stretch>
        </p:blipFill>
        <p:spPr bwMode="auto">
          <a:xfrm>
            <a:off x="5153395" y="3747875"/>
            <a:ext cx="1306544" cy="2199215"/>
          </a:xfrm>
          <a:prstGeom prst="rect">
            <a:avLst/>
          </a:prstGeom>
          <a:noFill/>
          <a:extLst>
            <a:ext uri="{909E8E84-426E-40DD-AFC4-6F175D3DCCD1}">
              <a14:hiddenFill xmlns:a14="http://schemas.microsoft.com/office/drawing/2010/main">
                <a:solidFill>
                  <a:srgbClr val="FFFFFF"/>
                </a:solidFill>
              </a14:hiddenFill>
            </a:ext>
          </a:extLst>
        </p:spPr>
      </p:pic>
      <p:sp>
        <p:nvSpPr>
          <p:cNvPr id="11" name="Oval 10">
            <a:extLst>
              <a:ext uri="{FF2B5EF4-FFF2-40B4-BE49-F238E27FC236}">
                <a16:creationId xmlns:a16="http://schemas.microsoft.com/office/drawing/2014/main" id="{C1855003-B5EF-D3EC-8898-396C1DD8B675}"/>
              </a:ext>
            </a:extLst>
          </p:cNvPr>
          <p:cNvSpPr/>
          <p:nvPr/>
        </p:nvSpPr>
        <p:spPr>
          <a:xfrm>
            <a:off x="6008604" y="4659303"/>
            <a:ext cx="87396" cy="86728"/>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1708579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363C3E0-17FE-E685-B258-341AEBBE2B55}"/>
              </a:ext>
            </a:extLst>
          </p:cNvPr>
          <p:cNvPicPr>
            <a:picLocks noChangeAspect="1"/>
          </p:cNvPicPr>
          <p:nvPr/>
        </p:nvPicPr>
        <p:blipFill>
          <a:blip r:embed="rId2"/>
          <a:srcRect b="3739"/>
          <a:stretch/>
        </p:blipFill>
        <p:spPr>
          <a:xfrm>
            <a:off x="457200" y="457200"/>
            <a:ext cx="11277600" cy="5943600"/>
          </a:xfrm>
          <a:prstGeom prst="rect">
            <a:avLst/>
          </a:prstGeom>
        </p:spPr>
      </p:pic>
    </p:spTree>
    <p:extLst>
      <p:ext uri="{BB962C8B-B14F-4D97-AF65-F5344CB8AC3E}">
        <p14:creationId xmlns:p14="http://schemas.microsoft.com/office/powerpoint/2010/main" val="42330950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EE42481-EDB8-E24D-0DC5-59EE6249E89B}"/>
              </a:ext>
            </a:extLst>
          </p:cNvPr>
          <p:cNvPicPr>
            <a:picLocks noChangeAspect="1"/>
          </p:cNvPicPr>
          <p:nvPr/>
        </p:nvPicPr>
        <p:blipFill>
          <a:blip r:embed="rId2"/>
          <a:srcRect b="26031"/>
          <a:stretch/>
        </p:blipFill>
        <p:spPr>
          <a:xfrm>
            <a:off x="457200" y="457200"/>
            <a:ext cx="11277600" cy="5943600"/>
          </a:xfrm>
          <a:prstGeom prst="rect">
            <a:avLst/>
          </a:prstGeom>
        </p:spPr>
      </p:pic>
    </p:spTree>
    <p:extLst>
      <p:ext uri="{BB962C8B-B14F-4D97-AF65-F5344CB8AC3E}">
        <p14:creationId xmlns:p14="http://schemas.microsoft.com/office/powerpoint/2010/main" val="16868009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3" name="Rectangle 9222">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25" name="Freeform: Shape 9224">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27" name="Rectangle 9226">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9" name="Rectangle 9228">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1" name="Freeform: Shape 9230">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233" name="Isosceles Triangle 9232">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5" name="Isosceles Triangle 9234">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BD233A1-38E8-65FC-31C4-9EFED149775F}"/>
              </a:ext>
            </a:extLst>
          </p:cNvPr>
          <p:cNvPicPr>
            <a:picLocks noChangeAspect="1"/>
          </p:cNvPicPr>
          <p:nvPr/>
        </p:nvPicPr>
        <p:blipFill>
          <a:blip r:embed="rId2"/>
          <a:srcRect r="23820"/>
          <a:stretch/>
        </p:blipFill>
        <p:spPr>
          <a:xfrm rot="5400000">
            <a:off x="1285072" y="1582663"/>
            <a:ext cx="6306551" cy="3434409"/>
          </a:xfrm>
          <a:prstGeom prst="rect">
            <a:avLst/>
          </a:prstGeom>
        </p:spPr>
      </p:pic>
      <p:pic>
        <p:nvPicPr>
          <p:cNvPr id="5" name="Picture 4">
            <a:extLst>
              <a:ext uri="{FF2B5EF4-FFF2-40B4-BE49-F238E27FC236}">
                <a16:creationId xmlns:a16="http://schemas.microsoft.com/office/drawing/2014/main" id="{3555F46C-8AF1-6BAC-34DA-748E6E5FF575}"/>
              </a:ext>
            </a:extLst>
          </p:cNvPr>
          <p:cNvPicPr>
            <a:picLocks noChangeAspect="1"/>
          </p:cNvPicPr>
          <p:nvPr/>
        </p:nvPicPr>
        <p:blipFill>
          <a:blip r:embed="rId3"/>
          <a:stretch>
            <a:fillRect/>
          </a:stretch>
        </p:blipFill>
        <p:spPr>
          <a:xfrm>
            <a:off x="6516851" y="336877"/>
            <a:ext cx="4968671" cy="6149873"/>
          </a:xfrm>
          <a:prstGeom prst="rect">
            <a:avLst/>
          </a:prstGeom>
        </p:spPr>
      </p:pic>
    </p:spTree>
    <p:extLst>
      <p:ext uri="{BB962C8B-B14F-4D97-AF65-F5344CB8AC3E}">
        <p14:creationId xmlns:p14="http://schemas.microsoft.com/office/powerpoint/2010/main" val="33273854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9" name="Rectangle 819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1" name="Freeform: Shape 820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3" name="Rectangle 820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5" name="Rectangle 820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7" name="Freeform: Shape 820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209" name="Isosceles Triangle 820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Zircon U-Th-Pb and U-Th Ages and Trace Element Analyses | Sensitive High  Resolution Ion Microprobe - Reverse Geometry">
            <a:extLst>
              <a:ext uri="{FF2B5EF4-FFF2-40B4-BE49-F238E27FC236}">
                <a16:creationId xmlns:a16="http://schemas.microsoft.com/office/drawing/2014/main" id="{331D6B67-4D4E-E998-5DE3-27E0353E917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7" y="1152567"/>
            <a:ext cx="10905066" cy="45528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8211" name="Isosceles Triangle 821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5778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9896DBD1-3C17-48F5-5DC4-63B0094B245E}"/>
              </a:ext>
            </a:extLst>
          </p:cNvPr>
          <p:cNvPicPr>
            <a:picLocks noChangeAspect="1"/>
          </p:cNvPicPr>
          <p:nvPr/>
        </p:nvPicPr>
        <p:blipFill>
          <a:blip r:embed="rId2"/>
          <a:srcRect t="6347" r="2" b="708"/>
          <a:stretch/>
        </p:blipFill>
        <p:spPr>
          <a:xfrm>
            <a:off x="20" y="-1"/>
            <a:ext cx="7998205" cy="6858000"/>
          </a:xfrm>
          <a:prstGeom prst="rect">
            <a:avLst/>
          </a:prstGeom>
        </p:spPr>
      </p:pic>
      <p:pic>
        <p:nvPicPr>
          <p:cNvPr id="3074" name="Picture 2" descr="How does Zircon Recrystallization Influence U-Pb Dating?">
            <a:extLst>
              <a:ext uri="{FF2B5EF4-FFF2-40B4-BE49-F238E27FC236}">
                <a16:creationId xmlns:a16="http://schemas.microsoft.com/office/drawing/2014/main" id="{4B93CB79-F453-E44E-2366-0DCBB2123F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4745"/>
          <a:stretch/>
        </p:blipFill>
        <p:spPr bwMode="auto">
          <a:xfrm rot="5400000">
            <a:off x="6666113" y="1332111"/>
            <a:ext cx="6857999" cy="4193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0482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5" name="Rectangle 4104">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7" name="Rectangle 4106">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9" name="Rectangle 4108">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1" name="Rectangle 4110">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0" name="Picture 4" descr="Interpretation of wide zircon U–Pb age distributions in durbachite-type  Variscan granitoid in the Mórágy Hills | Mineralogy and Petrology">
            <a:extLst>
              <a:ext uri="{FF2B5EF4-FFF2-40B4-BE49-F238E27FC236}">
                <a16:creationId xmlns:a16="http://schemas.microsoft.com/office/drawing/2014/main" id="{E5AC1964-49E7-E3C3-7642-E56C1775485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58901" y="457200"/>
            <a:ext cx="9074198"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28851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AA4597-963E-CC92-22C8-D176B6A6FA27}"/>
              </a:ext>
            </a:extLst>
          </p:cNvPr>
          <p:cNvPicPr>
            <a:picLocks noChangeAspect="1"/>
          </p:cNvPicPr>
          <p:nvPr/>
        </p:nvPicPr>
        <p:blipFill>
          <a:blip r:embed="rId2"/>
          <a:stretch>
            <a:fillRect/>
          </a:stretch>
        </p:blipFill>
        <p:spPr>
          <a:xfrm>
            <a:off x="-76751" y="392167"/>
            <a:ext cx="5082980" cy="6073666"/>
          </a:xfrm>
          <a:prstGeom prst="rect">
            <a:avLst/>
          </a:prstGeom>
        </p:spPr>
      </p:pic>
      <p:pic>
        <p:nvPicPr>
          <p:cNvPr id="2050" name="Picture 2" descr="BSE images of detrital shocked zircon grains derived from the Vredefort...  | Download Scientific Diagram">
            <a:extLst>
              <a:ext uri="{FF2B5EF4-FFF2-40B4-BE49-F238E27FC236}">
                <a16:creationId xmlns:a16="http://schemas.microsoft.com/office/drawing/2014/main" id="{6FC01A0E-ACDF-9001-60BB-3F9696048D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7473" y="753204"/>
            <a:ext cx="4617440" cy="55471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B575B5F-D559-3762-74BA-F6A4C1678E27}"/>
              </a:ext>
            </a:extLst>
          </p:cNvPr>
          <p:cNvPicPr>
            <a:picLocks noChangeAspect="1"/>
          </p:cNvPicPr>
          <p:nvPr/>
        </p:nvPicPr>
        <p:blipFill>
          <a:blip r:embed="rId4"/>
          <a:stretch>
            <a:fillRect/>
          </a:stretch>
        </p:blipFill>
        <p:spPr>
          <a:xfrm>
            <a:off x="8910976" y="98771"/>
            <a:ext cx="3258796" cy="3838528"/>
          </a:xfrm>
          <a:prstGeom prst="rect">
            <a:avLst/>
          </a:prstGeom>
        </p:spPr>
      </p:pic>
    </p:spTree>
    <p:extLst>
      <p:ext uri="{BB962C8B-B14F-4D97-AF65-F5344CB8AC3E}">
        <p14:creationId xmlns:p14="http://schemas.microsoft.com/office/powerpoint/2010/main" val="10466046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F367EF-3739-BCB0-6B52-355D97BFDCAA}"/>
              </a:ext>
            </a:extLst>
          </p:cNvPr>
          <p:cNvPicPr>
            <a:picLocks noChangeAspect="1"/>
          </p:cNvPicPr>
          <p:nvPr/>
        </p:nvPicPr>
        <p:blipFill>
          <a:blip r:embed="rId2"/>
          <a:stretch>
            <a:fillRect/>
          </a:stretch>
        </p:blipFill>
        <p:spPr>
          <a:xfrm>
            <a:off x="235688" y="259259"/>
            <a:ext cx="8752941" cy="6496544"/>
          </a:xfrm>
          <a:prstGeom prst="rect">
            <a:avLst/>
          </a:prstGeom>
        </p:spPr>
      </p:pic>
    </p:spTree>
    <p:extLst>
      <p:ext uri="{BB962C8B-B14F-4D97-AF65-F5344CB8AC3E}">
        <p14:creationId xmlns:p14="http://schemas.microsoft.com/office/powerpoint/2010/main" val="22523013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B4EEBA3-3536-79AC-A751-0931ACECF4A7}"/>
              </a:ext>
            </a:extLst>
          </p:cNvPr>
          <p:cNvPicPr>
            <a:picLocks noChangeAspect="1"/>
          </p:cNvPicPr>
          <p:nvPr/>
        </p:nvPicPr>
        <p:blipFill>
          <a:blip r:embed="rId3">
            <a:alphaModFix amt="50000"/>
          </a:blip>
          <a:srcRect b="25000"/>
          <a:stretch/>
        </p:blipFill>
        <p:spPr>
          <a:xfrm>
            <a:off x="20" y="1"/>
            <a:ext cx="12191980" cy="6857999"/>
          </a:xfrm>
          <a:prstGeom prst="rect">
            <a:avLst/>
          </a:prstGeom>
        </p:spPr>
      </p:pic>
      <p:sp>
        <p:nvSpPr>
          <p:cNvPr id="2" name="Title 1">
            <a:extLst>
              <a:ext uri="{FF2B5EF4-FFF2-40B4-BE49-F238E27FC236}">
                <a16:creationId xmlns:a16="http://schemas.microsoft.com/office/drawing/2014/main" id="{FD6E20BB-9A7F-B9C4-2DA4-D35E217A740F}"/>
              </a:ext>
            </a:extLst>
          </p:cNvPr>
          <p:cNvSpPr>
            <a:spLocks noGrp="1"/>
          </p:cNvSpPr>
          <p:nvPr>
            <p:ph type="ctrTitle"/>
          </p:nvPr>
        </p:nvSpPr>
        <p:spPr>
          <a:xfrm>
            <a:off x="1524000" y="1122362"/>
            <a:ext cx="9144000" cy="2900518"/>
          </a:xfrm>
        </p:spPr>
        <p:txBody>
          <a:bodyPr>
            <a:normAutofit/>
          </a:bodyPr>
          <a:lstStyle/>
          <a:p>
            <a:r>
              <a:rPr lang="en-US" dirty="0">
                <a:solidFill>
                  <a:srgbClr val="FFFFFF"/>
                </a:solidFill>
              </a:rPr>
              <a:t>ID TIMS</a:t>
            </a:r>
          </a:p>
        </p:txBody>
      </p:sp>
      <p:sp>
        <p:nvSpPr>
          <p:cNvPr id="3" name="Subtitle 2">
            <a:extLst>
              <a:ext uri="{FF2B5EF4-FFF2-40B4-BE49-F238E27FC236}">
                <a16:creationId xmlns:a16="http://schemas.microsoft.com/office/drawing/2014/main" id="{5051FBBB-5D20-ABDF-7804-938073C15D53}"/>
              </a:ext>
            </a:extLst>
          </p:cNvPr>
          <p:cNvSpPr>
            <a:spLocks noGrp="1"/>
          </p:cNvSpPr>
          <p:nvPr>
            <p:ph type="subTitle" idx="1"/>
          </p:nvPr>
        </p:nvSpPr>
        <p:spPr>
          <a:xfrm>
            <a:off x="1524000" y="4159404"/>
            <a:ext cx="9144000" cy="1098395"/>
          </a:xfrm>
        </p:spPr>
        <p:txBody>
          <a:bodyPr>
            <a:normAutofit/>
          </a:bodyPr>
          <a:lstStyle/>
          <a:p>
            <a:r>
              <a:rPr lang="en-US" sz="2200" b="0" i="0">
                <a:solidFill>
                  <a:srgbClr val="FFFFFF"/>
                </a:solidFill>
                <a:effectLst/>
                <a:latin typeface="Google Sans"/>
              </a:rPr>
              <a:t>Isotope dilution thermal ionization mass spectrometry (ID-TIMS) is a technique that uses a thermal ionization mass spectrometer (TIMS) to measure the age of rocks and minerals. It is considered the gold standard of geochronology</a:t>
            </a:r>
            <a:endParaRPr lang="en-US" sz="2200">
              <a:solidFill>
                <a:srgbClr val="FFFFFF"/>
              </a:solidFill>
            </a:endParaRPr>
          </a:p>
        </p:txBody>
      </p:sp>
    </p:spTree>
    <p:extLst>
      <p:ext uri="{BB962C8B-B14F-4D97-AF65-F5344CB8AC3E}">
        <p14:creationId xmlns:p14="http://schemas.microsoft.com/office/powerpoint/2010/main" val="3351994035"/>
      </p:ext>
    </p:extLst>
  </p:cSld>
  <p:clrMapOvr>
    <a:overrideClrMapping bg1="dk1" tx1="lt1" bg2="dk2" tx2="lt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80" name="Rectangle 1127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8" name="Picture 4" descr="Instruments | Isotope Laboratory">
            <a:extLst>
              <a:ext uri="{FF2B5EF4-FFF2-40B4-BE49-F238E27FC236}">
                <a16:creationId xmlns:a16="http://schemas.microsoft.com/office/drawing/2014/main" id="{7E60224E-A3F3-68B2-01F6-260D924D741F}"/>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b="8163"/>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cxnSp>
        <p:nvCxnSpPr>
          <p:cNvPr id="11282" name="Straight Connector 11281">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831C75D-4D42-7B8E-F583-0516642D7004}"/>
              </a:ext>
            </a:extLst>
          </p:cNvPr>
          <p:cNvSpPr txBox="1"/>
          <p:nvPr/>
        </p:nvSpPr>
        <p:spPr>
          <a:xfrm>
            <a:off x="7534641" y="1065862"/>
            <a:ext cx="3860002" cy="4726276"/>
          </a:xfrm>
          <a:prstGeom prst="rect">
            <a:avLst/>
          </a:prstGeom>
        </p:spPr>
        <p:txBody>
          <a:bodyPr vert="horz" lIns="91440" tIns="45720" rIns="91440" bIns="45720" rtlCol="0" anchor="ctr">
            <a:normAutofit/>
          </a:bodyPr>
          <a:lstStyle/>
          <a:p>
            <a:pPr indent="-228600" fontAlgn="ctr">
              <a:lnSpc>
                <a:spcPct val="90000"/>
              </a:lnSpc>
              <a:spcBef>
                <a:spcPts val="750"/>
              </a:spcBef>
              <a:spcAft>
                <a:spcPts val="600"/>
              </a:spcAft>
              <a:buFont typeface="Arial" panose="020B0604020202020204" pitchFamily="34" charset="0"/>
              <a:buChar char="•"/>
            </a:pPr>
            <a:r>
              <a:rPr lang="en-US" sz="2000" b="1" i="0" dirty="0">
                <a:solidFill>
                  <a:srgbClr val="FFFFFF"/>
                </a:solidFill>
                <a:effectLst/>
              </a:rPr>
              <a:t>TIMS development</a:t>
            </a:r>
            <a:r>
              <a:rPr lang="en-US" sz="2000" b="0" i="0" dirty="0">
                <a:solidFill>
                  <a:srgbClr val="FFFFFF"/>
                </a:solidFill>
                <a:effectLst/>
              </a:rPr>
              <a:t>: TIMS was developed in the mid-20th century by mass spectrometry pioneers. </a:t>
            </a:r>
          </a:p>
          <a:p>
            <a:pPr indent="-228600" fontAlgn="ctr">
              <a:lnSpc>
                <a:spcPct val="90000"/>
              </a:lnSpc>
              <a:spcBef>
                <a:spcPts val="750"/>
              </a:spcBef>
              <a:spcAft>
                <a:spcPts val="600"/>
              </a:spcAft>
              <a:buFont typeface="Arial" panose="020B0604020202020204" pitchFamily="34" charset="0"/>
              <a:buChar char="•"/>
            </a:pPr>
            <a:r>
              <a:rPr lang="en-US" sz="2000" b="1" i="0" dirty="0">
                <a:solidFill>
                  <a:srgbClr val="FFFFFF"/>
                </a:solidFill>
                <a:effectLst/>
              </a:rPr>
              <a:t>ID-TIMS application</a:t>
            </a:r>
            <a:r>
              <a:rPr lang="en-US" sz="2000" b="0" i="0" dirty="0">
                <a:solidFill>
                  <a:srgbClr val="FFFFFF"/>
                </a:solidFill>
                <a:effectLst/>
              </a:rPr>
              <a:t>: ID-TIMS is used to determine the age of minerals, such as zircon, with high precision and accuracy. </a:t>
            </a:r>
          </a:p>
          <a:p>
            <a:pPr indent="-228600">
              <a:lnSpc>
                <a:spcPct val="90000"/>
              </a:lnSpc>
              <a:spcBef>
                <a:spcPts val="750"/>
              </a:spcBef>
              <a:spcAft>
                <a:spcPts val="1500"/>
              </a:spcAft>
              <a:buFont typeface="Arial" panose="020B0604020202020204" pitchFamily="34" charset="0"/>
              <a:buChar char="•"/>
            </a:pPr>
            <a:r>
              <a:rPr lang="en-US" sz="2000" b="1" i="0" dirty="0">
                <a:solidFill>
                  <a:srgbClr val="FFFFFF"/>
                </a:solidFill>
                <a:effectLst/>
              </a:rPr>
              <a:t>ID-TIMS use in geochronology</a:t>
            </a:r>
            <a:r>
              <a:rPr lang="en-US" sz="2000" b="0" i="0" dirty="0">
                <a:solidFill>
                  <a:srgbClr val="FFFFFF"/>
                </a:solidFill>
                <a:effectLst/>
              </a:rPr>
              <a:t>: ID-TIMS is used to determine the age of rocks and minerals, which helps to understand the timing of geological events. </a:t>
            </a:r>
          </a:p>
        </p:txBody>
      </p:sp>
    </p:spTree>
    <p:extLst>
      <p:ext uri="{BB962C8B-B14F-4D97-AF65-F5344CB8AC3E}">
        <p14:creationId xmlns:p14="http://schemas.microsoft.com/office/powerpoint/2010/main" val="954847044"/>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esign and development of a compact thermal ionization mass spectrometer  for isotope ratio measurement of uranium - Bhatia - 2021 - Rapid  Communications in Mass Spectrometry - Wiley Online Library">
            <a:extLst>
              <a:ext uri="{FF2B5EF4-FFF2-40B4-BE49-F238E27FC236}">
                <a16:creationId xmlns:a16="http://schemas.microsoft.com/office/drawing/2014/main" id="{F4DD3CC2-07C8-99B6-6732-4EA88889FD6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118"/>
          <a:stretch/>
        </p:blipFill>
        <p:spPr bwMode="auto">
          <a:xfrm>
            <a:off x="449829" y="753035"/>
            <a:ext cx="5940949" cy="5260490"/>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Thermal Ionization - an overview | ScienceDirect Topics">
            <a:extLst>
              <a:ext uri="{FF2B5EF4-FFF2-40B4-BE49-F238E27FC236}">
                <a16:creationId xmlns:a16="http://schemas.microsoft.com/office/drawing/2014/main" id="{B03D977B-53D9-2A83-5187-DC2F0AC8754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013986" y="2060202"/>
            <a:ext cx="4534546" cy="2345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20336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5" name="Rectangle 12294">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97" name="Oval 12296">
            <a:extLst>
              <a:ext uri="{FF2B5EF4-FFF2-40B4-BE49-F238E27FC236}">
                <a16:creationId xmlns:a16="http://schemas.microsoft.com/office/drawing/2014/main" id="{037C701E-5151-4086-9CF2-7F44AA38A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5537" y="61869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299" name="Oval 12298">
            <a:extLst>
              <a:ext uri="{FF2B5EF4-FFF2-40B4-BE49-F238E27FC236}">
                <a16:creationId xmlns:a16="http://schemas.microsoft.com/office/drawing/2014/main" id="{E656C08E-A84B-4C76-9D3B-46237B5A9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5537" y="618698"/>
            <a:ext cx="365021" cy="36502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12290" name="Picture 2" descr="Thermal ionization mass spectrometry - Wikipedia">
            <a:extLst>
              <a:ext uri="{FF2B5EF4-FFF2-40B4-BE49-F238E27FC236}">
                <a16:creationId xmlns:a16="http://schemas.microsoft.com/office/drawing/2014/main" id="{EF722927-2095-0D8A-5529-5E2216B6D15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54249" y="322505"/>
            <a:ext cx="3358962" cy="2076450"/>
          </a:xfrm>
          <a:prstGeom prst="rect">
            <a:avLst/>
          </a:prstGeom>
          <a:noFill/>
          <a:extLst>
            <a:ext uri="{909E8E84-426E-40DD-AFC4-6F175D3DCCD1}">
              <a14:hiddenFill xmlns:a14="http://schemas.microsoft.com/office/drawing/2010/main">
                <a:solidFill>
                  <a:srgbClr val="FFFFFF"/>
                </a:solidFill>
              </a14:hiddenFill>
            </a:ext>
          </a:extLst>
        </p:spPr>
      </p:pic>
      <p:grpSp>
        <p:nvGrpSpPr>
          <p:cNvPr id="12301" name="Graphic 4">
            <a:extLst>
              <a:ext uri="{FF2B5EF4-FFF2-40B4-BE49-F238E27FC236}">
                <a16:creationId xmlns:a16="http://schemas.microsoft.com/office/drawing/2014/main" id="{72FB3F6E-946C-4B30-8EAA-64FA3056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5888" y="5091324"/>
            <a:ext cx="975169" cy="975171"/>
            <a:chOff x="5829300" y="3162300"/>
            <a:chExt cx="532256" cy="532257"/>
          </a:xfrm>
          <a:solidFill>
            <a:schemeClr val="bg1"/>
          </a:solidFill>
        </p:grpSpPr>
        <p:sp>
          <p:nvSpPr>
            <p:cNvPr id="12302" name="Freeform: Shape 12301">
              <a:extLst>
                <a:ext uri="{FF2B5EF4-FFF2-40B4-BE49-F238E27FC236}">
                  <a16:creationId xmlns:a16="http://schemas.microsoft.com/office/drawing/2014/main" id="{A820447A-FA0D-448D-8513-13647DCEE6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12303" name="Freeform: Shape 12302">
              <a:extLst>
                <a:ext uri="{FF2B5EF4-FFF2-40B4-BE49-F238E27FC236}">
                  <a16:creationId xmlns:a16="http://schemas.microsoft.com/office/drawing/2014/main" id="{980F5A0F-E8FC-415B-BA7F-74C42D42C5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12304" name="Freeform: Shape 12303">
              <a:extLst>
                <a:ext uri="{FF2B5EF4-FFF2-40B4-BE49-F238E27FC236}">
                  <a16:creationId xmlns:a16="http://schemas.microsoft.com/office/drawing/2014/main" id="{D77443A5-2061-492B-AFF5-658AB7E75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12305" name="Freeform: Shape 12304">
              <a:extLst>
                <a:ext uri="{FF2B5EF4-FFF2-40B4-BE49-F238E27FC236}">
                  <a16:creationId xmlns:a16="http://schemas.microsoft.com/office/drawing/2014/main" id="{3276C0A3-C877-457C-917D-473FABC9E2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12306" name="Freeform: Shape 12305">
              <a:extLst>
                <a:ext uri="{FF2B5EF4-FFF2-40B4-BE49-F238E27FC236}">
                  <a16:creationId xmlns:a16="http://schemas.microsoft.com/office/drawing/2014/main" id="{D9808886-A26A-41C2-9401-7272363498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12307" name="Freeform: Shape 12306">
              <a:extLst>
                <a:ext uri="{FF2B5EF4-FFF2-40B4-BE49-F238E27FC236}">
                  <a16:creationId xmlns:a16="http://schemas.microsoft.com/office/drawing/2014/main" id="{9FB169C8-A66F-4AEC-BBEE-4DEBBE844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12308" name="Freeform: Shape 12307">
              <a:extLst>
                <a:ext uri="{FF2B5EF4-FFF2-40B4-BE49-F238E27FC236}">
                  <a16:creationId xmlns:a16="http://schemas.microsoft.com/office/drawing/2014/main" id="{EEC418CD-F215-459D-8919-D5B5194EB4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12309" name="Freeform: Shape 12308">
              <a:extLst>
                <a:ext uri="{FF2B5EF4-FFF2-40B4-BE49-F238E27FC236}">
                  <a16:creationId xmlns:a16="http://schemas.microsoft.com/office/drawing/2014/main" id="{5E034A84-840E-429B-9A4F-ECC31AB62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12310" name="Freeform: Shape 12309">
              <a:extLst>
                <a:ext uri="{FF2B5EF4-FFF2-40B4-BE49-F238E27FC236}">
                  <a16:creationId xmlns:a16="http://schemas.microsoft.com/office/drawing/2014/main" id="{6D050DBA-8800-4A73-84C0-34DC71A6B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12311" name="Freeform: Shape 12310">
              <a:extLst>
                <a:ext uri="{FF2B5EF4-FFF2-40B4-BE49-F238E27FC236}">
                  <a16:creationId xmlns:a16="http://schemas.microsoft.com/office/drawing/2014/main" id="{2D4BF35D-BFFA-45A5-8081-FEDD30757B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12312" name="Freeform: Shape 12311">
              <a:extLst>
                <a:ext uri="{FF2B5EF4-FFF2-40B4-BE49-F238E27FC236}">
                  <a16:creationId xmlns:a16="http://schemas.microsoft.com/office/drawing/2014/main" id="{36B354BD-25DC-42A0-9CE7-8246868103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12313" name="Freeform: Shape 12312">
              <a:extLst>
                <a:ext uri="{FF2B5EF4-FFF2-40B4-BE49-F238E27FC236}">
                  <a16:creationId xmlns:a16="http://schemas.microsoft.com/office/drawing/2014/main" id="{852C4A08-6644-42B7-8237-2AD5F0041D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12314" name="Freeform: Shape 12313">
              <a:extLst>
                <a:ext uri="{FF2B5EF4-FFF2-40B4-BE49-F238E27FC236}">
                  <a16:creationId xmlns:a16="http://schemas.microsoft.com/office/drawing/2014/main" id="{91D58C06-A184-4272-9824-2F08535184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sp>
        <p:nvSpPr>
          <p:cNvPr id="3" name="TextBox 2">
            <a:extLst>
              <a:ext uri="{FF2B5EF4-FFF2-40B4-BE49-F238E27FC236}">
                <a16:creationId xmlns:a16="http://schemas.microsoft.com/office/drawing/2014/main" id="{888FB42E-2AC7-356D-6C27-A9E974DE6FA0}"/>
              </a:ext>
            </a:extLst>
          </p:cNvPr>
          <p:cNvSpPr txBox="1"/>
          <p:nvPr/>
        </p:nvSpPr>
        <p:spPr>
          <a:xfrm>
            <a:off x="6096000" y="618698"/>
            <a:ext cx="5554009" cy="5447791"/>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2400">
                <a:solidFill>
                  <a:schemeClr val="bg1"/>
                </a:solidFill>
              </a:rPr>
              <a:t>The filaments used are made from tantalum (Ta), tungsten (W), platinum (Pt) or rhenium (Re).</a:t>
            </a:r>
          </a:p>
          <a:p>
            <a:pPr indent="-228600">
              <a:lnSpc>
                <a:spcPct val="90000"/>
              </a:lnSpc>
              <a:spcAft>
                <a:spcPts val="600"/>
              </a:spcAft>
              <a:buFont typeface="Arial" panose="020B0604020202020204" pitchFamily="34" charset="0"/>
              <a:buChar char="•"/>
            </a:pPr>
            <a:r>
              <a:rPr lang="en-US" sz="2400">
                <a:solidFill>
                  <a:schemeClr val="bg1"/>
                </a:solidFill>
              </a:rPr>
              <a:t> Conventionally, there are two filaments used in TIMS. One filament is for the sample and is called the sample filament. </a:t>
            </a:r>
          </a:p>
          <a:p>
            <a:pPr indent="-228600">
              <a:lnSpc>
                <a:spcPct val="90000"/>
              </a:lnSpc>
              <a:spcAft>
                <a:spcPts val="600"/>
              </a:spcAft>
              <a:buFont typeface="Arial" panose="020B0604020202020204" pitchFamily="34" charset="0"/>
              <a:buChar char="•"/>
            </a:pPr>
            <a:r>
              <a:rPr lang="en-US" sz="2400">
                <a:solidFill>
                  <a:schemeClr val="bg1"/>
                </a:solidFill>
              </a:rPr>
              <a:t>Subsequently, these evaporated analytes land on the other filament, also known as the ionization filament, where it is ionized.</a:t>
            </a:r>
          </a:p>
          <a:p>
            <a:pPr indent="-228600">
              <a:lnSpc>
                <a:spcPct val="90000"/>
              </a:lnSpc>
              <a:spcAft>
                <a:spcPts val="600"/>
              </a:spcAft>
              <a:buFont typeface="Arial" panose="020B0604020202020204" pitchFamily="34" charset="0"/>
              <a:buChar char="•"/>
            </a:pPr>
            <a:r>
              <a:rPr lang="en-US" sz="2400">
                <a:solidFill>
                  <a:schemeClr val="bg1"/>
                </a:solidFill>
              </a:rPr>
              <a:t>Two filaments in thermal ionization mass spectrometry</a:t>
            </a:r>
          </a:p>
          <a:p>
            <a:pPr indent="-228600">
              <a:lnSpc>
                <a:spcPct val="90000"/>
              </a:lnSpc>
              <a:spcAft>
                <a:spcPts val="600"/>
              </a:spcAft>
              <a:buFont typeface="Arial" panose="020B0604020202020204" pitchFamily="34" charset="0"/>
              <a:buChar char="•"/>
            </a:pPr>
            <a:r>
              <a:rPr lang="en-US" sz="2400">
                <a:solidFill>
                  <a:schemeClr val="bg1"/>
                </a:solidFill>
              </a:rPr>
              <a:t>The single filament method is also possible. Once the sample evaporates, the analytes can settle back down onto the same filament to get ionized.</a:t>
            </a:r>
            <a:endParaRPr lang="en-US" sz="2400" dirty="0">
              <a:solidFill>
                <a:schemeClr val="bg1"/>
              </a:solidFill>
            </a:endParaRPr>
          </a:p>
        </p:txBody>
      </p:sp>
      <p:pic>
        <p:nvPicPr>
          <p:cNvPr id="12292" name="Picture 4" descr="Facilities — University of Arizona Heavy Isotopes Laboratory">
            <a:extLst>
              <a:ext uri="{FF2B5EF4-FFF2-40B4-BE49-F238E27FC236}">
                <a16:creationId xmlns:a16="http://schemas.microsoft.com/office/drawing/2014/main" id="{0C7A9BE9-01DA-CF75-79D4-86A607240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022" y="2978167"/>
            <a:ext cx="4766915" cy="3389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8345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C36654F-6219-A368-0B81-3F9FC276F4C7}"/>
              </a:ext>
            </a:extLst>
          </p:cNvPr>
          <p:cNvPicPr>
            <a:picLocks noChangeAspect="1"/>
          </p:cNvPicPr>
          <p:nvPr/>
        </p:nvPicPr>
        <p:blipFill>
          <a:blip r:embed="rId3"/>
          <a:srcRect b="5436"/>
          <a:stretch/>
        </p:blipFill>
        <p:spPr>
          <a:xfrm>
            <a:off x="1" y="10"/>
            <a:ext cx="9669642" cy="685799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BB00190C-2541-0A67-3EB8-E642CDE6C1A1}"/>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dirty="0"/>
              <a:t>TIMS (Thermal Ionization Mass Spectrometry) is one of the most precise methods for U-Pb, Sr, Nd, Hf, and Pb isotope geochronology. </a:t>
            </a:r>
          </a:p>
          <a:p>
            <a:pPr indent="-228600">
              <a:lnSpc>
                <a:spcPct val="90000"/>
              </a:lnSpc>
              <a:spcAft>
                <a:spcPts val="600"/>
              </a:spcAft>
              <a:buFont typeface="Arial" panose="020B0604020202020204" pitchFamily="34" charset="0"/>
              <a:buChar char="•"/>
            </a:pPr>
            <a:r>
              <a:rPr lang="en-US" sz="2000" b="1" dirty="0">
                <a:highlight>
                  <a:srgbClr val="FFFF00"/>
                </a:highlight>
              </a:rPr>
              <a:t>Unlike SIMS and SHRIMP, TIMS requires chemical separation and total sample digestion, making it a high-precision bulk analysis technique.</a:t>
            </a:r>
          </a:p>
        </p:txBody>
      </p:sp>
    </p:spTree>
    <p:extLst>
      <p:ext uri="{BB962C8B-B14F-4D97-AF65-F5344CB8AC3E}">
        <p14:creationId xmlns:p14="http://schemas.microsoft.com/office/powerpoint/2010/main" val="3785399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4E4F7BC8-010F-3442-F696-C1B22D444483}"/>
              </a:ext>
            </a:extLst>
          </p:cNvPr>
          <p:cNvPicPr>
            <a:picLocks noChangeAspect="1"/>
          </p:cNvPicPr>
          <p:nvPr/>
        </p:nvPicPr>
        <p:blipFill>
          <a:blip r:embed="rId3"/>
          <a:srcRect t="11195" r="1760"/>
          <a:stretch/>
        </p:blipFill>
        <p:spPr>
          <a:xfrm>
            <a:off x="20" y="0"/>
            <a:ext cx="12191980" cy="6857999"/>
          </a:xfrm>
          <a:prstGeom prst="rect">
            <a:avLst/>
          </a:prstGeom>
        </p:spPr>
      </p:pic>
      <p:pic>
        <p:nvPicPr>
          <p:cNvPr id="2" name="Picture 1">
            <a:extLst>
              <a:ext uri="{FF2B5EF4-FFF2-40B4-BE49-F238E27FC236}">
                <a16:creationId xmlns:a16="http://schemas.microsoft.com/office/drawing/2014/main" id="{78CDC089-4225-96C0-EBB7-4F36FFBBED75}"/>
              </a:ext>
            </a:extLst>
          </p:cNvPr>
          <p:cNvPicPr>
            <a:picLocks noChangeAspect="1"/>
          </p:cNvPicPr>
          <p:nvPr/>
        </p:nvPicPr>
        <p:blipFill>
          <a:blip r:embed="rId4"/>
          <a:stretch>
            <a:fillRect/>
          </a:stretch>
        </p:blipFill>
        <p:spPr>
          <a:xfrm>
            <a:off x="8092440" y="415636"/>
            <a:ext cx="3926270" cy="2954195"/>
          </a:xfrm>
          <a:prstGeom prst="rect">
            <a:avLst/>
          </a:prstGeom>
          <a:solidFill>
            <a:schemeClr val="accent2">
              <a:lumMod val="60000"/>
              <a:lumOff val="40000"/>
            </a:schemeClr>
          </a:solidFill>
        </p:spPr>
      </p:pic>
    </p:spTree>
    <p:extLst>
      <p:ext uri="{BB962C8B-B14F-4D97-AF65-F5344CB8AC3E}">
        <p14:creationId xmlns:p14="http://schemas.microsoft.com/office/powerpoint/2010/main" val="27131209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8" name="Picture 2" descr="Possible workflow for ID-TIMS U-Pb petrochronology. | Download Scientific  Diagram">
            <a:extLst>
              <a:ext uri="{FF2B5EF4-FFF2-40B4-BE49-F238E27FC236}">
                <a16:creationId xmlns:a16="http://schemas.microsoft.com/office/drawing/2014/main" id="{3BE53035-DA33-163F-5A17-247424C1A6D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7" y="975360"/>
            <a:ext cx="10905066" cy="4907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6510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9" name="Rectangle 1331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21" name="Freeform: Shape 1332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23" name="Rectangle 1332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25" name="Rectangle 1332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27" name="Freeform: Shape 1332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329" name="Isosceles Triangle 1332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Crash Course: Column Chromatography">
            <a:extLst>
              <a:ext uri="{FF2B5EF4-FFF2-40B4-BE49-F238E27FC236}">
                <a16:creationId xmlns:a16="http://schemas.microsoft.com/office/drawing/2014/main" id="{BE87B530-6D4B-37B6-B85F-E34EA820CB7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40729" y="1899358"/>
            <a:ext cx="4989517" cy="421614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3331" name="Isosceles Triangle 1333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7BC99A4-B518-0A9F-74D1-A0EFB4EBE134}"/>
              </a:ext>
            </a:extLst>
          </p:cNvPr>
          <p:cNvSpPr txBox="1"/>
          <p:nvPr/>
        </p:nvSpPr>
        <p:spPr>
          <a:xfrm>
            <a:off x="6197600" y="512759"/>
            <a:ext cx="5753671" cy="4801314"/>
          </a:xfrm>
          <a:prstGeom prst="rect">
            <a:avLst/>
          </a:prstGeom>
          <a:noFill/>
        </p:spPr>
        <p:txBody>
          <a:bodyPr wrap="square">
            <a:spAutoFit/>
          </a:bodyPr>
          <a:lstStyle/>
          <a:p>
            <a:r>
              <a:rPr lang="en-US" dirty="0"/>
              <a:t>U-Pb Separation Using Ion Exchange Chromatography</a:t>
            </a:r>
          </a:p>
          <a:p>
            <a:endParaRPr lang="en-US" dirty="0"/>
          </a:p>
          <a:p>
            <a:r>
              <a:rPr lang="en-US" dirty="0"/>
              <a:t>Step 1: Load the Sample onto the Column, The dissolved sample (in 6N HCl) is pipetted onto the resin bed. U and Pb ions interact with the resin beads.</a:t>
            </a:r>
          </a:p>
          <a:p>
            <a:endParaRPr lang="en-US" dirty="0"/>
          </a:p>
          <a:p>
            <a:r>
              <a:rPr lang="en-US" dirty="0"/>
              <a:t>Step 2: Pb Elution (First Fraction) - Pb does not strongly bind to the resin in HCl and is eluted first. A small amount of 1N HBr or 6N HCl is used to wash out matrix elements. Pb is collected in clean Teflon beakers and dried down for analysis.</a:t>
            </a:r>
          </a:p>
          <a:p>
            <a:endParaRPr lang="en-US" dirty="0"/>
          </a:p>
          <a:p>
            <a:r>
              <a:rPr lang="en-US" dirty="0"/>
              <a:t>Step 3: U Retention and Elution (Second Fraction) - U forms strong anionic complexes (UO₂Cl₄²⁻) in HCl, binding strongly to the resin. To elute U, a reducing agent (e.g., H₂O₂ or HNO₃) is used to change U to a neutral state. U is then collected in a separate fraction.</a:t>
            </a:r>
          </a:p>
        </p:txBody>
      </p:sp>
    </p:spTree>
    <p:extLst>
      <p:ext uri="{BB962C8B-B14F-4D97-AF65-F5344CB8AC3E}">
        <p14:creationId xmlns:p14="http://schemas.microsoft.com/office/powerpoint/2010/main" val="3021808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829E374D-F41C-8104-C1AC-FDA240EAC1DF}"/>
              </a:ext>
            </a:extLst>
          </p:cNvPr>
          <p:cNvPicPr>
            <a:picLocks noChangeAspect="1"/>
          </p:cNvPicPr>
          <p:nvPr/>
        </p:nvPicPr>
        <p:blipFill>
          <a:blip r:embed="rId2"/>
          <a:srcRect r="872" b="1"/>
          <a:stretch/>
        </p:blipFill>
        <p:spPr>
          <a:xfrm>
            <a:off x="20" y="1282"/>
            <a:ext cx="12191980" cy="6856718"/>
          </a:xfrm>
          <a:prstGeom prst="rect">
            <a:avLst/>
          </a:prstGeom>
        </p:spPr>
      </p:pic>
    </p:spTree>
    <p:extLst>
      <p:ext uri="{BB962C8B-B14F-4D97-AF65-F5344CB8AC3E}">
        <p14:creationId xmlns:p14="http://schemas.microsoft.com/office/powerpoint/2010/main" val="33937706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25D87-E070-9334-D548-577361F66E00}"/>
            </a:ext>
          </a:extLst>
        </p:cNvPr>
        <p:cNvGrpSpPr/>
        <p:nvPr/>
      </p:nvGrpSpPr>
      <p:grpSpPr>
        <a:xfrm>
          <a:off x="0" y="0"/>
          <a:ext cx="0" cy="0"/>
          <a:chOff x="0" y="0"/>
          <a:chExt cx="0" cy="0"/>
        </a:xfrm>
      </p:grpSpPr>
      <p:pic>
        <p:nvPicPr>
          <p:cNvPr id="5" name="Picture 4" descr="3D Hologram from iPad">
            <a:extLst>
              <a:ext uri="{FF2B5EF4-FFF2-40B4-BE49-F238E27FC236}">
                <a16:creationId xmlns:a16="http://schemas.microsoft.com/office/drawing/2014/main" id="{1E44CF45-A7B6-08C4-7D04-0ABC7A319A60}"/>
              </a:ext>
            </a:extLst>
          </p:cNvPr>
          <p:cNvPicPr>
            <a:picLocks noChangeAspect="1"/>
          </p:cNvPicPr>
          <p:nvPr/>
        </p:nvPicPr>
        <p:blipFill>
          <a:blip r:embed="rId2">
            <a:alphaModFix amt="40000"/>
          </a:blip>
          <a:srcRect t="7279" b="8451"/>
          <a:stretch/>
        </p:blipFill>
        <p:spPr>
          <a:xfrm>
            <a:off x="20" y="10"/>
            <a:ext cx="12191980" cy="6857990"/>
          </a:xfrm>
          <a:prstGeom prst="rect">
            <a:avLst/>
          </a:prstGeom>
        </p:spPr>
      </p:pic>
      <p:sp>
        <p:nvSpPr>
          <p:cNvPr id="2" name="Title 1">
            <a:extLst>
              <a:ext uri="{FF2B5EF4-FFF2-40B4-BE49-F238E27FC236}">
                <a16:creationId xmlns:a16="http://schemas.microsoft.com/office/drawing/2014/main" id="{D0C01B38-198E-D887-3425-C5120D543CFE}"/>
              </a:ext>
            </a:extLst>
          </p:cNvPr>
          <p:cNvSpPr>
            <a:spLocks noGrp="1"/>
          </p:cNvSpPr>
          <p:nvPr>
            <p:ph type="title"/>
          </p:nvPr>
        </p:nvSpPr>
        <p:spPr>
          <a:xfrm>
            <a:off x="965200" y="965200"/>
            <a:ext cx="10261600" cy="3564869"/>
          </a:xfrm>
        </p:spPr>
        <p:txBody>
          <a:bodyPr vert="horz" lIns="91440" tIns="45720" rIns="91440" bIns="45720" rtlCol="0" anchor="b">
            <a:normAutofit/>
          </a:bodyPr>
          <a:lstStyle/>
          <a:p>
            <a:r>
              <a:rPr lang="en-US" sz="11500">
                <a:ln w="22225">
                  <a:solidFill>
                    <a:schemeClr val="tx1"/>
                  </a:solidFill>
                  <a:miter lim="800000"/>
                </a:ln>
                <a:noFill/>
              </a:rPr>
              <a:t>HANDLING DATA</a:t>
            </a:r>
          </a:p>
        </p:txBody>
      </p:sp>
    </p:spTree>
    <p:extLst>
      <p:ext uri="{BB962C8B-B14F-4D97-AF65-F5344CB8AC3E}">
        <p14:creationId xmlns:p14="http://schemas.microsoft.com/office/powerpoint/2010/main" val="2227085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22400C8D-BBB9-F591-8A69-1651FE04AFE9}"/>
              </a:ext>
            </a:extLst>
          </p:cNvPr>
          <p:cNvPicPr>
            <a:picLocks noChangeAspect="1"/>
          </p:cNvPicPr>
          <p:nvPr/>
        </p:nvPicPr>
        <p:blipFill>
          <a:blip r:embed="rId2"/>
          <a:srcRect t="899"/>
          <a:stretch/>
        </p:blipFill>
        <p:spPr>
          <a:xfrm>
            <a:off x="20" y="1282"/>
            <a:ext cx="12191980" cy="6856718"/>
          </a:xfrm>
          <a:prstGeom prst="rect">
            <a:avLst/>
          </a:prstGeom>
        </p:spPr>
      </p:pic>
    </p:spTree>
    <p:extLst>
      <p:ext uri="{BB962C8B-B14F-4D97-AF65-F5344CB8AC3E}">
        <p14:creationId xmlns:p14="http://schemas.microsoft.com/office/powerpoint/2010/main" val="37809796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7117A55-058B-17C6-44E7-9C6E5DE58CBD}"/>
              </a:ext>
            </a:extLst>
          </p:cNvPr>
          <p:cNvPicPr>
            <a:picLocks noChangeAspect="1"/>
          </p:cNvPicPr>
          <p:nvPr/>
        </p:nvPicPr>
        <p:blipFill>
          <a:blip r:embed="rId2"/>
          <a:stretch>
            <a:fillRect/>
          </a:stretch>
        </p:blipFill>
        <p:spPr>
          <a:xfrm>
            <a:off x="457200" y="1201675"/>
            <a:ext cx="11277600" cy="4454650"/>
          </a:xfrm>
          <a:prstGeom prst="rect">
            <a:avLst/>
          </a:prstGeom>
        </p:spPr>
      </p:pic>
    </p:spTree>
    <p:extLst>
      <p:ext uri="{BB962C8B-B14F-4D97-AF65-F5344CB8AC3E}">
        <p14:creationId xmlns:p14="http://schemas.microsoft.com/office/powerpoint/2010/main" val="8514079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Zircon U–Pb CA–ID–TIMS constraints on the chronology of the Late  Carboniferous–early Permian continental Döhlen Basin and its correlation  with the Thuringian Forest Basin (Central and Eastern Germany) |  International Journal of Earth">
            <a:extLst>
              <a:ext uri="{FF2B5EF4-FFF2-40B4-BE49-F238E27FC236}">
                <a16:creationId xmlns:a16="http://schemas.microsoft.com/office/drawing/2014/main" id="{7BA5D271-5952-CB97-6DA8-C05139C009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461" y="685464"/>
            <a:ext cx="6524625" cy="53149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Pb concordia diagram for the zircon standard 91500 analysed by... |  Download Scientific Diagram">
            <a:extLst>
              <a:ext uri="{FF2B5EF4-FFF2-40B4-BE49-F238E27FC236}">
                <a16:creationId xmlns:a16="http://schemas.microsoft.com/office/drawing/2014/main" id="{583C99E6-309B-0000-0128-A181B5A0BD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2382" y="3805512"/>
            <a:ext cx="3374501" cy="277724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DFED077-2337-16CE-084D-3BED4FE6F370}"/>
              </a:ext>
            </a:extLst>
          </p:cNvPr>
          <p:cNvPicPr>
            <a:picLocks noChangeAspect="1"/>
          </p:cNvPicPr>
          <p:nvPr/>
        </p:nvPicPr>
        <p:blipFill>
          <a:blip r:embed="rId4"/>
          <a:stretch>
            <a:fillRect/>
          </a:stretch>
        </p:blipFill>
        <p:spPr>
          <a:xfrm>
            <a:off x="7724020" y="822208"/>
            <a:ext cx="3492863" cy="2906561"/>
          </a:xfrm>
          <a:prstGeom prst="rect">
            <a:avLst/>
          </a:prstGeom>
        </p:spPr>
      </p:pic>
    </p:spTree>
    <p:extLst>
      <p:ext uri="{BB962C8B-B14F-4D97-AF65-F5344CB8AC3E}">
        <p14:creationId xmlns:p14="http://schemas.microsoft.com/office/powerpoint/2010/main" val="38696886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29A7B8-DCCD-FF60-8B82-D7C4A2616D1B}"/>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2" descr="Asteroid That Killed the Dinosaurs Came from beyond Jupiter | Scientific  American">
            <a:extLst>
              <a:ext uri="{FF2B5EF4-FFF2-40B4-BE49-F238E27FC236}">
                <a16:creationId xmlns:a16="http://schemas.microsoft.com/office/drawing/2014/main" id="{F632C646-1626-D7B0-F334-DF8A64B8EE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776" b="851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Location of K/Pg boundary sites, separated into distal, intermediate,... |  Download Scientific Diagram">
            <a:extLst>
              <a:ext uri="{FF2B5EF4-FFF2-40B4-BE49-F238E27FC236}">
                <a16:creationId xmlns:a16="http://schemas.microsoft.com/office/drawing/2014/main" id="{58656CBF-C4F7-8F01-1E0D-E587597DFA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4068722"/>
            <a:ext cx="3816096" cy="2787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75312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EE4BEF-7055-E36B-CB65-C514FF3C24D5}"/>
              </a:ext>
            </a:extLst>
          </p:cNvPr>
          <p:cNvPicPr>
            <a:picLocks noChangeAspect="1"/>
          </p:cNvPicPr>
          <p:nvPr/>
        </p:nvPicPr>
        <p:blipFill>
          <a:blip r:embed="rId2"/>
          <a:stretch>
            <a:fillRect/>
          </a:stretch>
        </p:blipFill>
        <p:spPr>
          <a:xfrm>
            <a:off x="0" y="3319504"/>
            <a:ext cx="6716272" cy="3538496"/>
          </a:xfrm>
          <a:prstGeom prst="rect">
            <a:avLst/>
          </a:prstGeom>
        </p:spPr>
      </p:pic>
      <p:pic>
        <p:nvPicPr>
          <p:cNvPr id="2" name="Picture 1">
            <a:extLst>
              <a:ext uri="{FF2B5EF4-FFF2-40B4-BE49-F238E27FC236}">
                <a16:creationId xmlns:a16="http://schemas.microsoft.com/office/drawing/2014/main" id="{FC434AEE-8F0D-F7B9-1148-BE0049F138AE}"/>
              </a:ext>
            </a:extLst>
          </p:cNvPr>
          <p:cNvPicPr>
            <a:picLocks noChangeAspect="1"/>
          </p:cNvPicPr>
          <p:nvPr/>
        </p:nvPicPr>
        <p:blipFill>
          <a:blip r:embed="rId3"/>
          <a:stretch>
            <a:fillRect/>
          </a:stretch>
        </p:blipFill>
        <p:spPr>
          <a:xfrm>
            <a:off x="7107934" y="46481"/>
            <a:ext cx="4108705" cy="6653775"/>
          </a:xfrm>
          <a:prstGeom prst="rect">
            <a:avLst/>
          </a:prstGeom>
        </p:spPr>
      </p:pic>
      <p:pic>
        <p:nvPicPr>
          <p:cNvPr id="5" name="Picture 4">
            <a:extLst>
              <a:ext uri="{FF2B5EF4-FFF2-40B4-BE49-F238E27FC236}">
                <a16:creationId xmlns:a16="http://schemas.microsoft.com/office/drawing/2014/main" id="{416993F2-DF41-834E-F2DC-5B6BB926BD1B}"/>
              </a:ext>
            </a:extLst>
          </p:cNvPr>
          <p:cNvPicPr>
            <a:picLocks noChangeAspect="1"/>
          </p:cNvPicPr>
          <p:nvPr/>
        </p:nvPicPr>
        <p:blipFill>
          <a:blip r:embed="rId4"/>
          <a:stretch>
            <a:fillRect/>
          </a:stretch>
        </p:blipFill>
        <p:spPr>
          <a:xfrm>
            <a:off x="0" y="0"/>
            <a:ext cx="6867525" cy="2990850"/>
          </a:xfrm>
          <a:prstGeom prst="rect">
            <a:avLst/>
          </a:prstGeom>
        </p:spPr>
      </p:pic>
    </p:spTree>
    <p:extLst>
      <p:ext uri="{BB962C8B-B14F-4D97-AF65-F5344CB8AC3E}">
        <p14:creationId xmlns:p14="http://schemas.microsoft.com/office/powerpoint/2010/main" val="7002354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56D431-5142-116E-9C36-4F032941E192}"/>
              </a:ext>
            </a:extLst>
          </p:cNvPr>
          <p:cNvPicPr>
            <a:picLocks noChangeAspect="1"/>
          </p:cNvPicPr>
          <p:nvPr/>
        </p:nvPicPr>
        <p:blipFill>
          <a:blip r:embed="rId2"/>
          <a:stretch>
            <a:fillRect/>
          </a:stretch>
        </p:blipFill>
        <p:spPr>
          <a:xfrm>
            <a:off x="181210" y="110741"/>
            <a:ext cx="10788842" cy="6559000"/>
          </a:xfrm>
          <a:prstGeom prst="rect">
            <a:avLst/>
          </a:prstGeom>
        </p:spPr>
      </p:pic>
    </p:spTree>
    <p:extLst>
      <p:ext uri="{BB962C8B-B14F-4D97-AF65-F5344CB8AC3E}">
        <p14:creationId xmlns:p14="http://schemas.microsoft.com/office/powerpoint/2010/main" val="38207384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1196</TotalTime>
  <Words>1631</Words>
  <Application>Microsoft Office PowerPoint</Application>
  <PresentationFormat>Widescreen</PresentationFormat>
  <Paragraphs>136</Paragraphs>
  <Slides>63</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Meiryo</vt:lpstr>
      <vt:lpstr>Aptos</vt:lpstr>
      <vt:lpstr>Aptos Display</vt:lpstr>
      <vt:lpstr>Arial</vt:lpstr>
      <vt:lpstr>Calibri</vt:lpstr>
      <vt:lpstr>Google Sans</vt:lpstr>
      <vt:lpstr>Office Theme</vt:lpstr>
      <vt:lpstr>Mass Spectrometry</vt:lpstr>
      <vt:lpstr>Multi-Collector ICP-MS (MC-ICP-MS)</vt:lpstr>
      <vt:lpstr>Some Applications</vt:lpstr>
      <vt:lpstr>IONIZATION TYPES</vt:lpstr>
      <vt:lpstr>THERMAL IONIZATION </vt:lpstr>
      <vt:lpstr>PLASMA IONIZATION </vt:lpstr>
      <vt:lpstr>PowerPoint Presentation</vt:lpstr>
      <vt:lpstr>PowerPoint Presentation</vt:lpstr>
      <vt:lpstr>Types of ICP MS </vt:lpstr>
      <vt:lpstr>Quadrupole  ICP MS </vt:lpstr>
      <vt:lpstr>PowerPoint Presentation</vt:lpstr>
      <vt:lpstr>Quadrupole  ICP MS </vt:lpstr>
      <vt:lpstr>Triple Quadruple ICP-MS</vt:lpstr>
      <vt:lpstr>Types of ICP MS </vt:lpstr>
      <vt:lpstr>Types of ICP MS </vt:lpstr>
      <vt:lpstr>PowerPoint Presentation</vt:lpstr>
      <vt:lpstr>PowerPoint Presentation</vt:lpstr>
      <vt:lpstr>PowerPoint Presentation</vt:lpstr>
      <vt:lpstr>How does it work?</vt:lpstr>
      <vt:lpstr>PowerPoint Presentation</vt:lpstr>
      <vt:lpstr>SIMS and TIMS Geochronology – Theory, Applications, and Data Interpretation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HANDLING DATA</vt:lpstr>
      <vt:lpstr>This is what the raw data looks like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ID TIMS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HANDLING DATA</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Cristiano Carvalho</dc:creator>
  <cp:lastModifiedBy>Cris Lana</cp:lastModifiedBy>
  <cp:revision>49</cp:revision>
  <dcterms:created xsi:type="dcterms:W3CDTF">2025-02-07T07:20:15Z</dcterms:created>
  <dcterms:modified xsi:type="dcterms:W3CDTF">2025-12-02T04:41:18Z</dcterms:modified>
</cp:coreProperties>
</file>