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80" r:id="rId3"/>
    <p:sldId id="383" r:id="rId4"/>
    <p:sldId id="381" r:id="rId5"/>
    <p:sldId id="382" r:id="rId6"/>
    <p:sldId id="384" r:id="rId7"/>
    <p:sldId id="385" r:id="rId8"/>
    <p:sldId id="266" r:id="rId9"/>
    <p:sldId id="263" r:id="rId10"/>
    <p:sldId id="268" r:id="rId11"/>
    <p:sldId id="314" r:id="rId12"/>
    <p:sldId id="269" r:id="rId13"/>
    <p:sldId id="387" r:id="rId14"/>
    <p:sldId id="270" r:id="rId15"/>
    <p:sldId id="283" r:id="rId16"/>
    <p:sldId id="271" r:id="rId17"/>
    <p:sldId id="281" r:id="rId18"/>
    <p:sldId id="282" r:id="rId19"/>
    <p:sldId id="272" r:id="rId20"/>
    <p:sldId id="284" r:id="rId21"/>
    <p:sldId id="285" r:id="rId22"/>
    <p:sldId id="286" r:id="rId23"/>
    <p:sldId id="275" r:id="rId24"/>
    <p:sldId id="276" r:id="rId25"/>
    <p:sldId id="277" r:id="rId26"/>
    <p:sldId id="379" r:id="rId27"/>
    <p:sldId id="278" r:id="rId28"/>
    <p:sldId id="279" r:id="rId29"/>
    <p:sldId id="289" r:id="rId30"/>
    <p:sldId id="288" r:id="rId31"/>
    <p:sldId id="388" r:id="rId32"/>
    <p:sldId id="290" r:id="rId33"/>
    <p:sldId id="315" r:id="rId34"/>
    <p:sldId id="386" r:id="rId35"/>
    <p:sldId id="293" r:id="rId36"/>
    <p:sldId id="29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E706F8-C864-4661-A43A-CE47A6DFF21D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777EEFB-DFA2-4346-BB69-A679B50ECB19}">
      <dgm:prSet/>
      <dgm:spPr/>
      <dgm:t>
        <a:bodyPr/>
        <a:lstStyle/>
        <a:p>
          <a:r>
            <a:rPr lang="en-US" i="0" baseline="0" dirty="0"/>
            <a:t>They do not decay over time.</a:t>
          </a:r>
          <a:endParaRPr lang="en-US" dirty="0"/>
        </a:p>
      </dgm:t>
    </dgm:pt>
    <dgm:pt modelId="{B0B49BBD-8BAA-49A5-A0C1-1D0E9CB95D56}" type="parTrans" cxnId="{463B1931-5459-441D-93B4-2CA3059FA5F4}">
      <dgm:prSet/>
      <dgm:spPr/>
      <dgm:t>
        <a:bodyPr/>
        <a:lstStyle/>
        <a:p>
          <a:endParaRPr lang="en-US"/>
        </a:p>
      </dgm:t>
    </dgm:pt>
    <dgm:pt modelId="{7733DD31-AB75-4B9F-BCF5-E27197C9D763}" type="sibTrans" cxnId="{463B1931-5459-441D-93B4-2CA3059FA5F4}">
      <dgm:prSet/>
      <dgm:spPr/>
      <dgm:t>
        <a:bodyPr/>
        <a:lstStyle/>
        <a:p>
          <a:endParaRPr lang="en-US"/>
        </a:p>
      </dgm:t>
    </dgm:pt>
    <dgm:pt modelId="{9A497C38-C217-4C2F-8F20-D60D107E5DCD}">
      <dgm:prSet/>
      <dgm:spPr/>
      <dgm:t>
        <a:bodyPr/>
        <a:lstStyle/>
        <a:p>
          <a:r>
            <a:rPr lang="en-US" i="0" baseline="0" dirty="0"/>
            <a:t>They are energetically stable and remain </a:t>
          </a:r>
          <a:r>
            <a:rPr lang="en-US" i="0" baseline="0" dirty="0">
              <a:highlight>
                <a:srgbClr val="FFFF00"/>
              </a:highlight>
            </a:rPr>
            <a:t>“unchanged” </a:t>
          </a:r>
          <a:r>
            <a:rPr lang="en-US" i="0" baseline="0" dirty="0"/>
            <a:t>in nature.</a:t>
          </a:r>
          <a:endParaRPr lang="en-US" dirty="0"/>
        </a:p>
      </dgm:t>
    </dgm:pt>
    <dgm:pt modelId="{5A3E9F62-E2E0-4CD5-A08F-F722976AB88B}" type="parTrans" cxnId="{2ABE48B2-EADC-44A5-96D6-C5A19B0431EF}">
      <dgm:prSet/>
      <dgm:spPr/>
      <dgm:t>
        <a:bodyPr/>
        <a:lstStyle/>
        <a:p>
          <a:endParaRPr lang="en-US"/>
        </a:p>
      </dgm:t>
    </dgm:pt>
    <dgm:pt modelId="{A375B18B-5D1E-4AAD-B9AE-AC929D0C5C4C}" type="sibTrans" cxnId="{2ABE48B2-EADC-44A5-96D6-C5A19B0431EF}">
      <dgm:prSet/>
      <dgm:spPr/>
      <dgm:t>
        <a:bodyPr/>
        <a:lstStyle/>
        <a:p>
          <a:endParaRPr lang="en-US"/>
        </a:p>
      </dgm:t>
    </dgm:pt>
    <dgm:pt modelId="{E683DD4C-048C-48E1-B742-A3F6D50F8308}">
      <dgm:prSet/>
      <dgm:spPr/>
      <dgm:t>
        <a:bodyPr/>
        <a:lstStyle/>
        <a:p>
          <a:r>
            <a:rPr lang="en-US" i="0" baseline="0"/>
            <a:t>Common examples:</a:t>
          </a:r>
          <a:endParaRPr lang="en-US"/>
        </a:p>
      </dgm:t>
    </dgm:pt>
    <dgm:pt modelId="{4D40A038-DFD6-4786-A6AB-4D9C37A4B5E7}" type="parTrans" cxnId="{BA17F9F6-757B-498F-8785-9A69C27FF90E}">
      <dgm:prSet/>
      <dgm:spPr/>
      <dgm:t>
        <a:bodyPr/>
        <a:lstStyle/>
        <a:p>
          <a:endParaRPr lang="en-US"/>
        </a:p>
      </dgm:t>
    </dgm:pt>
    <dgm:pt modelId="{E647F990-9B6E-42EC-95C9-64256948C48D}" type="sibTrans" cxnId="{BA17F9F6-757B-498F-8785-9A69C27FF90E}">
      <dgm:prSet/>
      <dgm:spPr/>
      <dgm:t>
        <a:bodyPr/>
        <a:lstStyle/>
        <a:p>
          <a:endParaRPr lang="en-US"/>
        </a:p>
      </dgm:t>
    </dgm:pt>
    <dgm:pt modelId="{34D3D1F4-D784-4F17-98A3-D573E77FA4CC}">
      <dgm:prSet/>
      <dgm:spPr/>
      <dgm:t>
        <a:bodyPr/>
        <a:lstStyle/>
        <a:p>
          <a:r>
            <a:rPr lang="en-US" i="0" baseline="0"/>
            <a:t>¹²C and ¹³C (Carbon isotopes)</a:t>
          </a:r>
          <a:endParaRPr lang="en-US"/>
        </a:p>
      </dgm:t>
    </dgm:pt>
    <dgm:pt modelId="{09894842-92ED-4754-ADCC-BF6E575DE0F2}" type="parTrans" cxnId="{71E04C1C-6863-41EA-A360-EA8CF02AEB77}">
      <dgm:prSet/>
      <dgm:spPr/>
      <dgm:t>
        <a:bodyPr/>
        <a:lstStyle/>
        <a:p>
          <a:endParaRPr lang="en-US"/>
        </a:p>
      </dgm:t>
    </dgm:pt>
    <dgm:pt modelId="{E5DA8399-A7B2-4D4E-9A9B-1262020DA87A}" type="sibTrans" cxnId="{71E04C1C-6863-41EA-A360-EA8CF02AEB77}">
      <dgm:prSet/>
      <dgm:spPr/>
      <dgm:t>
        <a:bodyPr/>
        <a:lstStyle/>
        <a:p>
          <a:endParaRPr lang="en-US"/>
        </a:p>
      </dgm:t>
    </dgm:pt>
    <dgm:pt modelId="{8BC947F1-6CF3-4F14-8DBE-AF64D9CC07E1}">
      <dgm:prSet/>
      <dgm:spPr/>
      <dgm:t>
        <a:bodyPr/>
        <a:lstStyle/>
        <a:p>
          <a:r>
            <a:rPr lang="en-US" i="0" baseline="0"/>
            <a:t>¹⁶O, ¹⁷O, and ¹⁸O (Oxygen isotopes)</a:t>
          </a:r>
          <a:endParaRPr lang="en-US"/>
        </a:p>
      </dgm:t>
    </dgm:pt>
    <dgm:pt modelId="{EE582381-0D62-44E4-9CAB-D4467E04D760}" type="parTrans" cxnId="{4FCDCD68-9121-42F4-A137-F6449D1C43E1}">
      <dgm:prSet/>
      <dgm:spPr/>
      <dgm:t>
        <a:bodyPr/>
        <a:lstStyle/>
        <a:p>
          <a:endParaRPr lang="en-US"/>
        </a:p>
      </dgm:t>
    </dgm:pt>
    <dgm:pt modelId="{AE41710F-4358-419A-AAA7-2A85217B99CF}" type="sibTrans" cxnId="{4FCDCD68-9121-42F4-A137-F6449D1C43E1}">
      <dgm:prSet/>
      <dgm:spPr/>
      <dgm:t>
        <a:bodyPr/>
        <a:lstStyle/>
        <a:p>
          <a:endParaRPr lang="en-US"/>
        </a:p>
      </dgm:t>
    </dgm:pt>
    <dgm:pt modelId="{ACEAA806-0A76-42A5-A756-5A5F28AFFD09}">
      <dgm:prSet/>
      <dgm:spPr/>
      <dgm:t>
        <a:bodyPr/>
        <a:lstStyle/>
        <a:p>
          <a:r>
            <a:rPr lang="en-US" i="0" baseline="0"/>
            <a:t>¹H and ²H (Deuterium)</a:t>
          </a:r>
          <a:endParaRPr lang="en-US"/>
        </a:p>
      </dgm:t>
    </dgm:pt>
    <dgm:pt modelId="{2125E12E-445F-4CB1-B25A-66E644862DF9}" type="parTrans" cxnId="{3B66FE6F-0E72-4860-990F-5D6200153A89}">
      <dgm:prSet/>
      <dgm:spPr/>
      <dgm:t>
        <a:bodyPr/>
        <a:lstStyle/>
        <a:p>
          <a:endParaRPr lang="en-US"/>
        </a:p>
      </dgm:t>
    </dgm:pt>
    <dgm:pt modelId="{35E60B82-A357-4EEE-8A0A-AD1E75DECAAA}" type="sibTrans" cxnId="{3B66FE6F-0E72-4860-990F-5D6200153A89}">
      <dgm:prSet/>
      <dgm:spPr/>
      <dgm:t>
        <a:bodyPr/>
        <a:lstStyle/>
        <a:p>
          <a:endParaRPr lang="en-US"/>
        </a:p>
      </dgm:t>
    </dgm:pt>
    <dgm:pt modelId="{5764FE24-31D8-4B1E-B79F-495FA4F56654}">
      <dgm:prSet/>
      <dgm:spPr/>
      <dgm:t>
        <a:bodyPr/>
        <a:lstStyle/>
        <a:p>
          <a:r>
            <a:rPr lang="en-US" i="0" baseline="0" dirty="0"/>
            <a:t>.</a:t>
          </a:r>
          <a:endParaRPr lang="en-US" dirty="0"/>
        </a:p>
      </dgm:t>
    </dgm:pt>
    <dgm:pt modelId="{34FBA81E-03C4-4FC2-A115-7EA65EDF19EC}" type="parTrans" cxnId="{06DAFA39-608C-4154-AC0F-EB5A0B602F26}">
      <dgm:prSet/>
      <dgm:spPr/>
      <dgm:t>
        <a:bodyPr/>
        <a:lstStyle/>
        <a:p>
          <a:endParaRPr lang="en-US"/>
        </a:p>
      </dgm:t>
    </dgm:pt>
    <dgm:pt modelId="{4E065522-B8D4-4EA7-B11E-91D7DF998069}" type="sibTrans" cxnId="{06DAFA39-608C-4154-AC0F-EB5A0B602F26}">
      <dgm:prSet/>
      <dgm:spPr/>
      <dgm:t>
        <a:bodyPr/>
        <a:lstStyle/>
        <a:p>
          <a:endParaRPr lang="en-US"/>
        </a:p>
      </dgm:t>
    </dgm:pt>
    <dgm:pt modelId="{4DD8BE2C-C60C-42AD-A152-5076AE6539C8}" type="pres">
      <dgm:prSet presAssocID="{56E706F8-C864-4661-A43A-CE47A6DFF21D}" presName="vert0" presStyleCnt="0">
        <dgm:presLayoutVars>
          <dgm:dir/>
          <dgm:animOne val="branch"/>
          <dgm:animLvl val="lvl"/>
        </dgm:presLayoutVars>
      </dgm:prSet>
      <dgm:spPr/>
    </dgm:pt>
    <dgm:pt modelId="{C455A2CD-9C2D-4EC9-8C48-F974F6F309F4}" type="pres">
      <dgm:prSet presAssocID="{3777EEFB-DFA2-4346-BB69-A679B50ECB19}" presName="thickLine" presStyleLbl="alignNode1" presStyleIdx="0" presStyleCnt="7"/>
      <dgm:spPr/>
    </dgm:pt>
    <dgm:pt modelId="{B0C1FF83-4448-41FA-A6F2-B4010C8CAF2B}" type="pres">
      <dgm:prSet presAssocID="{3777EEFB-DFA2-4346-BB69-A679B50ECB19}" presName="horz1" presStyleCnt="0"/>
      <dgm:spPr/>
    </dgm:pt>
    <dgm:pt modelId="{22CB1D75-05C2-434F-A3D3-627C71E9108B}" type="pres">
      <dgm:prSet presAssocID="{3777EEFB-DFA2-4346-BB69-A679B50ECB19}" presName="tx1" presStyleLbl="revTx" presStyleIdx="0" presStyleCnt="7"/>
      <dgm:spPr/>
    </dgm:pt>
    <dgm:pt modelId="{71F49199-7F3D-4EAD-880C-A55DEF10F651}" type="pres">
      <dgm:prSet presAssocID="{3777EEFB-DFA2-4346-BB69-A679B50ECB19}" presName="vert1" presStyleCnt="0"/>
      <dgm:spPr/>
    </dgm:pt>
    <dgm:pt modelId="{A858D528-0198-4F91-8B19-42ABA62EC447}" type="pres">
      <dgm:prSet presAssocID="{9A497C38-C217-4C2F-8F20-D60D107E5DCD}" presName="thickLine" presStyleLbl="alignNode1" presStyleIdx="1" presStyleCnt="7"/>
      <dgm:spPr/>
    </dgm:pt>
    <dgm:pt modelId="{62F61E5A-E0C2-41DF-B765-2441A034E31A}" type="pres">
      <dgm:prSet presAssocID="{9A497C38-C217-4C2F-8F20-D60D107E5DCD}" presName="horz1" presStyleCnt="0"/>
      <dgm:spPr/>
    </dgm:pt>
    <dgm:pt modelId="{BFE35DF6-5CB6-43F4-8BF8-ADF95529674F}" type="pres">
      <dgm:prSet presAssocID="{9A497C38-C217-4C2F-8F20-D60D107E5DCD}" presName="tx1" presStyleLbl="revTx" presStyleIdx="1" presStyleCnt="7"/>
      <dgm:spPr/>
    </dgm:pt>
    <dgm:pt modelId="{DB37968F-3379-44A7-84AA-4B22578C96D4}" type="pres">
      <dgm:prSet presAssocID="{9A497C38-C217-4C2F-8F20-D60D107E5DCD}" presName="vert1" presStyleCnt="0"/>
      <dgm:spPr/>
    </dgm:pt>
    <dgm:pt modelId="{20251668-6B3B-4B3E-B3B3-06B77BC82B96}" type="pres">
      <dgm:prSet presAssocID="{E683DD4C-048C-48E1-B742-A3F6D50F8308}" presName="thickLine" presStyleLbl="alignNode1" presStyleIdx="2" presStyleCnt="7"/>
      <dgm:spPr/>
    </dgm:pt>
    <dgm:pt modelId="{1A7BDC24-ABEA-4DF7-9C8B-971543790EB3}" type="pres">
      <dgm:prSet presAssocID="{E683DD4C-048C-48E1-B742-A3F6D50F8308}" presName="horz1" presStyleCnt="0"/>
      <dgm:spPr/>
    </dgm:pt>
    <dgm:pt modelId="{FBDCBCC0-2037-4DDD-B347-CD738C7DC52E}" type="pres">
      <dgm:prSet presAssocID="{E683DD4C-048C-48E1-B742-A3F6D50F8308}" presName="tx1" presStyleLbl="revTx" presStyleIdx="2" presStyleCnt="7"/>
      <dgm:spPr/>
    </dgm:pt>
    <dgm:pt modelId="{C1FA322B-05BC-4CBC-8B02-A9374AEACE66}" type="pres">
      <dgm:prSet presAssocID="{E683DD4C-048C-48E1-B742-A3F6D50F8308}" presName="vert1" presStyleCnt="0"/>
      <dgm:spPr/>
    </dgm:pt>
    <dgm:pt modelId="{89F18291-FB17-4AEE-A4C7-41004C236C28}" type="pres">
      <dgm:prSet presAssocID="{34D3D1F4-D784-4F17-98A3-D573E77FA4CC}" presName="thickLine" presStyleLbl="alignNode1" presStyleIdx="3" presStyleCnt="7"/>
      <dgm:spPr/>
    </dgm:pt>
    <dgm:pt modelId="{AC83FE25-6694-419D-8325-71F2215CDFB0}" type="pres">
      <dgm:prSet presAssocID="{34D3D1F4-D784-4F17-98A3-D573E77FA4CC}" presName="horz1" presStyleCnt="0"/>
      <dgm:spPr/>
    </dgm:pt>
    <dgm:pt modelId="{81F70676-2946-4CBE-984C-4B349B8A8CB3}" type="pres">
      <dgm:prSet presAssocID="{34D3D1F4-D784-4F17-98A3-D573E77FA4CC}" presName="tx1" presStyleLbl="revTx" presStyleIdx="3" presStyleCnt="7"/>
      <dgm:spPr/>
    </dgm:pt>
    <dgm:pt modelId="{C627A8E7-9D7A-4F5F-8626-FEC6AAF783FB}" type="pres">
      <dgm:prSet presAssocID="{34D3D1F4-D784-4F17-98A3-D573E77FA4CC}" presName="vert1" presStyleCnt="0"/>
      <dgm:spPr/>
    </dgm:pt>
    <dgm:pt modelId="{E1127C8C-417B-4D98-95A6-77DCFED949FE}" type="pres">
      <dgm:prSet presAssocID="{8BC947F1-6CF3-4F14-8DBE-AF64D9CC07E1}" presName="thickLine" presStyleLbl="alignNode1" presStyleIdx="4" presStyleCnt="7"/>
      <dgm:spPr/>
    </dgm:pt>
    <dgm:pt modelId="{783D8029-9A2E-43E4-8BAF-EEEA5E520849}" type="pres">
      <dgm:prSet presAssocID="{8BC947F1-6CF3-4F14-8DBE-AF64D9CC07E1}" presName="horz1" presStyleCnt="0"/>
      <dgm:spPr/>
    </dgm:pt>
    <dgm:pt modelId="{EFB5E97A-B845-41B9-B6DC-CBBB2C4321FA}" type="pres">
      <dgm:prSet presAssocID="{8BC947F1-6CF3-4F14-8DBE-AF64D9CC07E1}" presName="tx1" presStyleLbl="revTx" presStyleIdx="4" presStyleCnt="7"/>
      <dgm:spPr/>
    </dgm:pt>
    <dgm:pt modelId="{85053289-985B-4705-915C-CAC4E3353AC1}" type="pres">
      <dgm:prSet presAssocID="{8BC947F1-6CF3-4F14-8DBE-AF64D9CC07E1}" presName="vert1" presStyleCnt="0"/>
      <dgm:spPr/>
    </dgm:pt>
    <dgm:pt modelId="{EABE9667-CEC8-45D0-8ACD-2ED76EBD1071}" type="pres">
      <dgm:prSet presAssocID="{ACEAA806-0A76-42A5-A756-5A5F28AFFD09}" presName="thickLine" presStyleLbl="alignNode1" presStyleIdx="5" presStyleCnt="7"/>
      <dgm:spPr/>
    </dgm:pt>
    <dgm:pt modelId="{515A56FF-3D0B-4843-A45B-75088302246C}" type="pres">
      <dgm:prSet presAssocID="{ACEAA806-0A76-42A5-A756-5A5F28AFFD09}" presName="horz1" presStyleCnt="0"/>
      <dgm:spPr/>
    </dgm:pt>
    <dgm:pt modelId="{6C210D42-C1C0-4FE0-8F56-D9A6D939BCAD}" type="pres">
      <dgm:prSet presAssocID="{ACEAA806-0A76-42A5-A756-5A5F28AFFD09}" presName="tx1" presStyleLbl="revTx" presStyleIdx="5" presStyleCnt="7"/>
      <dgm:spPr/>
    </dgm:pt>
    <dgm:pt modelId="{AC624D9F-0835-4BAF-B954-79C0F3021FE9}" type="pres">
      <dgm:prSet presAssocID="{ACEAA806-0A76-42A5-A756-5A5F28AFFD09}" presName="vert1" presStyleCnt="0"/>
      <dgm:spPr/>
    </dgm:pt>
    <dgm:pt modelId="{A9AF4E59-E38E-4C43-B879-E1F97521EFEE}" type="pres">
      <dgm:prSet presAssocID="{5764FE24-31D8-4B1E-B79F-495FA4F56654}" presName="thickLine" presStyleLbl="alignNode1" presStyleIdx="6" presStyleCnt="7"/>
      <dgm:spPr/>
    </dgm:pt>
    <dgm:pt modelId="{65AE35C0-8C49-4A8B-A5C0-1DDC51A8BF09}" type="pres">
      <dgm:prSet presAssocID="{5764FE24-31D8-4B1E-B79F-495FA4F56654}" presName="horz1" presStyleCnt="0"/>
      <dgm:spPr/>
    </dgm:pt>
    <dgm:pt modelId="{B9788076-BA3B-47A6-9A5D-8DE3ACE4DAA9}" type="pres">
      <dgm:prSet presAssocID="{5764FE24-31D8-4B1E-B79F-495FA4F56654}" presName="tx1" presStyleLbl="revTx" presStyleIdx="6" presStyleCnt="7"/>
      <dgm:spPr/>
    </dgm:pt>
    <dgm:pt modelId="{6A9C311E-8D71-489F-BE0B-14B1127FC1A7}" type="pres">
      <dgm:prSet presAssocID="{5764FE24-31D8-4B1E-B79F-495FA4F56654}" presName="vert1" presStyleCnt="0"/>
      <dgm:spPr/>
    </dgm:pt>
  </dgm:ptLst>
  <dgm:cxnLst>
    <dgm:cxn modelId="{7C4FBF19-05DA-487B-8047-F64855C099BD}" type="presOf" srcId="{5764FE24-31D8-4B1E-B79F-495FA4F56654}" destId="{B9788076-BA3B-47A6-9A5D-8DE3ACE4DAA9}" srcOrd="0" destOrd="0" presId="urn:microsoft.com/office/officeart/2008/layout/LinedList"/>
    <dgm:cxn modelId="{71E04C1C-6863-41EA-A360-EA8CF02AEB77}" srcId="{56E706F8-C864-4661-A43A-CE47A6DFF21D}" destId="{34D3D1F4-D784-4F17-98A3-D573E77FA4CC}" srcOrd="3" destOrd="0" parTransId="{09894842-92ED-4754-ADCC-BF6E575DE0F2}" sibTransId="{E5DA8399-A7B2-4D4E-9A9B-1262020DA87A}"/>
    <dgm:cxn modelId="{07D6D11C-101E-4E6B-85A9-2D525CF24FE6}" type="presOf" srcId="{E683DD4C-048C-48E1-B742-A3F6D50F8308}" destId="{FBDCBCC0-2037-4DDD-B347-CD738C7DC52E}" srcOrd="0" destOrd="0" presId="urn:microsoft.com/office/officeart/2008/layout/LinedList"/>
    <dgm:cxn modelId="{C0C2262B-E198-48A0-BEA7-348F87DBFDA1}" type="presOf" srcId="{9A497C38-C217-4C2F-8F20-D60D107E5DCD}" destId="{BFE35DF6-5CB6-43F4-8BF8-ADF95529674F}" srcOrd="0" destOrd="0" presId="urn:microsoft.com/office/officeart/2008/layout/LinedList"/>
    <dgm:cxn modelId="{463B1931-5459-441D-93B4-2CA3059FA5F4}" srcId="{56E706F8-C864-4661-A43A-CE47A6DFF21D}" destId="{3777EEFB-DFA2-4346-BB69-A679B50ECB19}" srcOrd="0" destOrd="0" parTransId="{B0B49BBD-8BAA-49A5-A0C1-1D0E9CB95D56}" sibTransId="{7733DD31-AB75-4B9F-BCF5-E27197C9D763}"/>
    <dgm:cxn modelId="{06DAFA39-608C-4154-AC0F-EB5A0B602F26}" srcId="{56E706F8-C864-4661-A43A-CE47A6DFF21D}" destId="{5764FE24-31D8-4B1E-B79F-495FA4F56654}" srcOrd="6" destOrd="0" parTransId="{34FBA81E-03C4-4FC2-A115-7EA65EDF19EC}" sibTransId="{4E065522-B8D4-4EA7-B11E-91D7DF998069}"/>
    <dgm:cxn modelId="{35F3085E-FFC9-4C6E-9210-8AB093AD9517}" type="presOf" srcId="{56E706F8-C864-4661-A43A-CE47A6DFF21D}" destId="{4DD8BE2C-C60C-42AD-A152-5076AE6539C8}" srcOrd="0" destOrd="0" presId="urn:microsoft.com/office/officeart/2008/layout/LinedList"/>
    <dgm:cxn modelId="{4FCDCD68-9121-42F4-A137-F6449D1C43E1}" srcId="{56E706F8-C864-4661-A43A-CE47A6DFF21D}" destId="{8BC947F1-6CF3-4F14-8DBE-AF64D9CC07E1}" srcOrd="4" destOrd="0" parTransId="{EE582381-0D62-44E4-9CAB-D4467E04D760}" sibTransId="{AE41710F-4358-419A-AAA7-2A85217B99CF}"/>
    <dgm:cxn modelId="{3B66FE6F-0E72-4860-990F-5D6200153A89}" srcId="{56E706F8-C864-4661-A43A-CE47A6DFF21D}" destId="{ACEAA806-0A76-42A5-A756-5A5F28AFFD09}" srcOrd="5" destOrd="0" parTransId="{2125E12E-445F-4CB1-B25A-66E644862DF9}" sibTransId="{35E60B82-A357-4EEE-8A0A-AD1E75DECAAA}"/>
    <dgm:cxn modelId="{7F652556-D137-4535-A2DA-66406D04A3D4}" type="presOf" srcId="{3777EEFB-DFA2-4346-BB69-A679B50ECB19}" destId="{22CB1D75-05C2-434F-A3D3-627C71E9108B}" srcOrd="0" destOrd="0" presId="urn:microsoft.com/office/officeart/2008/layout/LinedList"/>
    <dgm:cxn modelId="{EF905978-B028-4689-B28E-C63AFFA95119}" type="presOf" srcId="{8BC947F1-6CF3-4F14-8DBE-AF64D9CC07E1}" destId="{EFB5E97A-B845-41B9-B6DC-CBBB2C4321FA}" srcOrd="0" destOrd="0" presId="urn:microsoft.com/office/officeart/2008/layout/LinedList"/>
    <dgm:cxn modelId="{BAC77983-F876-445E-849D-5931C9B80C95}" type="presOf" srcId="{34D3D1F4-D784-4F17-98A3-D573E77FA4CC}" destId="{81F70676-2946-4CBE-984C-4B349B8A8CB3}" srcOrd="0" destOrd="0" presId="urn:microsoft.com/office/officeart/2008/layout/LinedList"/>
    <dgm:cxn modelId="{2ABE48B2-EADC-44A5-96D6-C5A19B0431EF}" srcId="{56E706F8-C864-4661-A43A-CE47A6DFF21D}" destId="{9A497C38-C217-4C2F-8F20-D60D107E5DCD}" srcOrd="1" destOrd="0" parTransId="{5A3E9F62-E2E0-4CD5-A08F-F722976AB88B}" sibTransId="{A375B18B-5D1E-4AAD-B9AE-AC929D0C5C4C}"/>
    <dgm:cxn modelId="{879412E2-4F3C-45AD-AEEE-E5B2EAAB308F}" type="presOf" srcId="{ACEAA806-0A76-42A5-A756-5A5F28AFFD09}" destId="{6C210D42-C1C0-4FE0-8F56-D9A6D939BCAD}" srcOrd="0" destOrd="0" presId="urn:microsoft.com/office/officeart/2008/layout/LinedList"/>
    <dgm:cxn modelId="{BA17F9F6-757B-498F-8785-9A69C27FF90E}" srcId="{56E706F8-C864-4661-A43A-CE47A6DFF21D}" destId="{E683DD4C-048C-48E1-B742-A3F6D50F8308}" srcOrd="2" destOrd="0" parTransId="{4D40A038-DFD6-4786-A6AB-4D9C37A4B5E7}" sibTransId="{E647F990-9B6E-42EC-95C9-64256948C48D}"/>
    <dgm:cxn modelId="{A44CCC4F-A79F-4383-B92E-80CEBAC86E6C}" type="presParOf" srcId="{4DD8BE2C-C60C-42AD-A152-5076AE6539C8}" destId="{C455A2CD-9C2D-4EC9-8C48-F974F6F309F4}" srcOrd="0" destOrd="0" presId="urn:microsoft.com/office/officeart/2008/layout/LinedList"/>
    <dgm:cxn modelId="{8D12BB85-B1A6-4121-A112-D127066F345B}" type="presParOf" srcId="{4DD8BE2C-C60C-42AD-A152-5076AE6539C8}" destId="{B0C1FF83-4448-41FA-A6F2-B4010C8CAF2B}" srcOrd="1" destOrd="0" presId="urn:microsoft.com/office/officeart/2008/layout/LinedList"/>
    <dgm:cxn modelId="{AC0534E1-7361-4D99-B4DA-082DC8BF9F31}" type="presParOf" srcId="{B0C1FF83-4448-41FA-A6F2-B4010C8CAF2B}" destId="{22CB1D75-05C2-434F-A3D3-627C71E9108B}" srcOrd="0" destOrd="0" presId="urn:microsoft.com/office/officeart/2008/layout/LinedList"/>
    <dgm:cxn modelId="{9E8282B7-912E-4110-9B1A-DC9E34889537}" type="presParOf" srcId="{B0C1FF83-4448-41FA-A6F2-B4010C8CAF2B}" destId="{71F49199-7F3D-4EAD-880C-A55DEF10F651}" srcOrd="1" destOrd="0" presId="urn:microsoft.com/office/officeart/2008/layout/LinedList"/>
    <dgm:cxn modelId="{48E7004D-0051-4979-AAA1-281DE324DE62}" type="presParOf" srcId="{4DD8BE2C-C60C-42AD-A152-5076AE6539C8}" destId="{A858D528-0198-4F91-8B19-42ABA62EC447}" srcOrd="2" destOrd="0" presId="urn:microsoft.com/office/officeart/2008/layout/LinedList"/>
    <dgm:cxn modelId="{84FAA003-7334-4FEF-B2EA-3972A7260477}" type="presParOf" srcId="{4DD8BE2C-C60C-42AD-A152-5076AE6539C8}" destId="{62F61E5A-E0C2-41DF-B765-2441A034E31A}" srcOrd="3" destOrd="0" presId="urn:microsoft.com/office/officeart/2008/layout/LinedList"/>
    <dgm:cxn modelId="{6F11D441-38FA-48D1-9BD1-EF68B1F1880E}" type="presParOf" srcId="{62F61E5A-E0C2-41DF-B765-2441A034E31A}" destId="{BFE35DF6-5CB6-43F4-8BF8-ADF95529674F}" srcOrd="0" destOrd="0" presId="urn:microsoft.com/office/officeart/2008/layout/LinedList"/>
    <dgm:cxn modelId="{4E954D4E-6872-4FA4-9FDD-51F7FDD94DF0}" type="presParOf" srcId="{62F61E5A-E0C2-41DF-B765-2441A034E31A}" destId="{DB37968F-3379-44A7-84AA-4B22578C96D4}" srcOrd="1" destOrd="0" presId="urn:microsoft.com/office/officeart/2008/layout/LinedList"/>
    <dgm:cxn modelId="{5DBA7295-F2BD-491A-B83F-BCC980B9D2AD}" type="presParOf" srcId="{4DD8BE2C-C60C-42AD-A152-5076AE6539C8}" destId="{20251668-6B3B-4B3E-B3B3-06B77BC82B96}" srcOrd="4" destOrd="0" presId="urn:microsoft.com/office/officeart/2008/layout/LinedList"/>
    <dgm:cxn modelId="{A7E8BC59-C6EA-4CFB-8C61-8F808631712A}" type="presParOf" srcId="{4DD8BE2C-C60C-42AD-A152-5076AE6539C8}" destId="{1A7BDC24-ABEA-4DF7-9C8B-971543790EB3}" srcOrd="5" destOrd="0" presId="urn:microsoft.com/office/officeart/2008/layout/LinedList"/>
    <dgm:cxn modelId="{1CA3AEFC-B02C-4F36-9892-C6B2CD8C95F6}" type="presParOf" srcId="{1A7BDC24-ABEA-4DF7-9C8B-971543790EB3}" destId="{FBDCBCC0-2037-4DDD-B347-CD738C7DC52E}" srcOrd="0" destOrd="0" presId="urn:microsoft.com/office/officeart/2008/layout/LinedList"/>
    <dgm:cxn modelId="{7157D228-5B23-4B2A-8749-FB5CC1202BF0}" type="presParOf" srcId="{1A7BDC24-ABEA-4DF7-9C8B-971543790EB3}" destId="{C1FA322B-05BC-4CBC-8B02-A9374AEACE66}" srcOrd="1" destOrd="0" presId="urn:microsoft.com/office/officeart/2008/layout/LinedList"/>
    <dgm:cxn modelId="{E325D4E1-3FE1-4158-9DB8-0F24716E61BE}" type="presParOf" srcId="{4DD8BE2C-C60C-42AD-A152-5076AE6539C8}" destId="{89F18291-FB17-4AEE-A4C7-41004C236C28}" srcOrd="6" destOrd="0" presId="urn:microsoft.com/office/officeart/2008/layout/LinedList"/>
    <dgm:cxn modelId="{BADB66C5-CF70-476B-B28D-65216888054F}" type="presParOf" srcId="{4DD8BE2C-C60C-42AD-A152-5076AE6539C8}" destId="{AC83FE25-6694-419D-8325-71F2215CDFB0}" srcOrd="7" destOrd="0" presId="urn:microsoft.com/office/officeart/2008/layout/LinedList"/>
    <dgm:cxn modelId="{D104D625-245E-48EC-BA85-AF9CD1DFC966}" type="presParOf" srcId="{AC83FE25-6694-419D-8325-71F2215CDFB0}" destId="{81F70676-2946-4CBE-984C-4B349B8A8CB3}" srcOrd="0" destOrd="0" presId="urn:microsoft.com/office/officeart/2008/layout/LinedList"/>
    <dgm:cxn modelId="{7ACA8012-D62D-437B-B2E9-79301CDE7C98}" type="presParOf" srcId="{AC83FE25-6694-419D-8325-71F2215CDFB0}" destId="{C627A8E7-9D7A-4F5F-8626-FEC6AAF783FB}" srcOrd="1" destOrd="0" presId="urn:microsoft.com/office/officeart/2008/layout/LinedList"/>
    <dgm:cxn modelId="{A9419374-4D82-473D-8056-9B99F7EE7C88}" type="presParOf" srcId="{4DD8BE2C-C60C-42AD-A152-5076AE6539C8}" destId="{E1127C8C-417B-4D98-95A6-77DCFED949FE}" srcOrd="8" destOrd="0" presId="urn:microsoft.com/office/officeart/2008/layout/LinedList"/>
    <dgm:cxn modelId="{0EA35B8D-482C-43CD-9276-85D47A8E12FB}" type="presParOf" srcId="{4DD8BE2C-C60C-42AD-A152-5076AE6539C8}" destId="{783D8029-9A2E-43E4-8BAF-EEEA5E520849}" srcOrd="9" destOrd="0" presId="urn:microsoft.com/office/officeart/2008/layout/LinedList"/>
    <dgm:cxn modelId="{54864B55-41F9-4009-9048-9B95FCBD17AD}" type="presParOf" srcId="{783D8029-9A2E-43E4-8BAF-EEEA5E520849}" destId="{EFB5E97A-B845-41B9-B6DC-CBBB2C4321FA}" srcOrd="0" destOrd="0" presId="urn:microsoft.com/office/officeart/2008/layout/LinedList"/>
    <dgm:cxn modelId="{B46B0F08-4419-4235-B2AB-53835FB35BF5}" type="presParOf" srcId="{783D8029-9A2E-43E4-8BAF-EEEA5E520849}" destId="{85053289-985B-4705-915C-CAC4E3353AC1}" srcOrd="1" destOrd="0" presId="urn:microsoft.com/office/officeart/2008/layout/LinedList"/>
    <dgm:cxn modelId="{F13266E9-1F5A-4D46-B523-AEF0D13BF1DC}" type="presParOf" srcId="{4DD8BE2C-C60C-42AD-A152-5076AE6539C8}" destId="{EABE9667-CEC8-45D0-8ACD-2ED76EBD1071}" srcOrd="10" destOrd="0" presId="urn:microsoft.com/office/officeart/2008/layout/LinedList"/>
    <dgm:cxn modelId="{03D5BFF0-3234-424D-AA85-96694460E127}" type="presParOf" srcId="{4DD8BE2C-C60C-42AD-A152-5076AE6539C8}" destId="{515A56FF-3D0B-4843-A45B-75088302246C}" srcOrd="11" destOrd="0" presId="urn:microsoft.com/office/officeart/2008/layout/LinedList"/>
    <dgm:cxn modelId="{8976CEF1-945A-4EA9-8EB5-71E30593D6D7}" type="presParOf" srcId="{515A56FF-3D0B-4843-A45B-75088302246C}" destId="{6C210D42-C1C0-4FE0-8F56-D9A6D939BCAD}" srcOrd="0" destOrd="0" presId="urn:microsoft.com/office/officeart/2008/layout/LinedList"/>
    <dgm:cxn modelId="{A150F4E4-DFE0-4CAB-94FE-9EC44529DB56}" type="presParOf" srcId="{515A56FF-3D0B-4843-A45B-75088302246C}" destId="{AC624D9F-0835-4BAF-B954-79C0F3021FE9}" srcOrd="1" destOrd="0" presId="urn:microsoft.com/office/officeart/2008/layout/LinedList"/>
    <dgm:cxn modelId="{E838FEED-85F9-4AA9-B258-E78B966C8E2E}" type="presParOf" srcId="{4DD8BE2C-C60C-42AD-A152-5076AE6539C8}" destId="{A9AF4E59-E38E-4C43-B879-E1F97521EFEE}" srcOrd="12" destOrd="0" presId="urn:microsoft.com/office/officeart/2008/layout/LinedList"/>
    <dgm:cxn modelId="{3758209B-3E09-49F8-9526-67DF9C754003}" type="presParOf" srcId="{4DD8BE2C-C60C-42AD-A152-5076AE6539C8}" destId="{65AE35C0-8C49-4A8B-A5C0-1DDC51A8BF09}" srcOrd="13" destOrd="0" presId="urn:microsoft.com/office/officeart/2008/layout/LinedList"/>
    <dgm:cxn modelId="{E66A9D9A-2886-4327-9480-D9128F365300}" type="presParOf" srcId="{65AE35C0-8C49-4A8B-A5C0-1DDC51A8BF09}" destId="{B9788076-BA3B-47A6-9A5D-8DE3ACE4DAA9}" srcOrd="0" destOrd="0" presId="urn:microsoft.com/office/officeart/2008/layout/LinedList"/>
    <dgm:cxn modelId="{3D76CF93-C526-4F47-82AE-9AA28107B5CF}" type="presParOf" srcId="{65AE35C0-8C49-4A8B-A5C0-1DDC51A8BF09}" destId="{6A9C311E-8D71-489F-BE0B-14B1127FC1A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68A0F0-DAB3-419C-A1FF-E46812E09CA4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08126BC-B7B2-405E-820D-DDA4EB5250D5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0" i="0" baseline="0" dirty="0"/>
            <a:t>By measuring isotope ratios, scientists can:</a:t>
          </a:r>
        </a:p>
        <a:p>
          <a:endParaRPr lang="en-US" dirty="0"/>
        </a:p>
      </dgm:t>
    </dgm:pt>
    <dgm:pt modelId="{D22055E5-8677-444E-9382-E0DC108DC15E}" type="parTrans" cxnId="{5B1DFDB8-2D0E-423A-BDCD-063D09DA7B6C}">
      <dgm:prSet/>
      <dgm:spPr/>
      <dgm:t>
        <a:bodyPr/>
        <a:lstStyle/>
        <a:p>
          <a:endParaRPr lang="en-US"/>
        </a:p>
      </dgm:t>
    </dgm:pt>
    <dgm:pt modelId="{C483D5F8-A5D4-45E7-BD78-0BEB9458A736}" type="sibTrans" cxnId="{5B1DFDB8-2D0E-423A-BDCD-063D09DA7B6C}">
      <dgm:prSet/>
      <dgm:spPr/>
      <dgm:t>
        <a:bodyPr/>
        <a:lstStyle/>
        <a:p>
          <a:endParaRPr lang="en-US"/>
        </a:p>
      </dgm:t>
    </dgm:pt>
    <dgm:pt modelId="{0DF2E1C5-CF8A-47CD-9EF3-89A5356A949F}">
      <dgm:prSet/>
      <dgm:spPr/>
      <dgm:t>
        <a:bodyPr/>
        <a:lstStyle/>
        <a:p>
          <a:r>
            <a:rPr lang="en-US" b="0" i="0" baseline="0" dirty="0"/>
            <a:t>Reconstruct </a:t>
          </a:r>
          <a:r>
            <a:rPr lang="en-US" b="1" i="0" baseline="0" dirty="0"/>
            <a:t>past climates</a:t>
          </a:r>
          <a:r>
            <a:rPr lang="en-US" b="0" i="0" baseline="0" dirty="0"/>
            <a:t> (ice cores, shells, fossils).</a:t>
          </a:r>
          <a:endParaRPr lang="en-US" dirty="0"/>
        </a:p>
      </dgm:t>
    </dgm:pt>
    <dgm:pt modelId="{71616CB4-AFC6-4200-8DD9-13717AF4FD66}" type="parTrans" cxnId="{C8F6AF2A-26DB-405A-AB26-9DDBA084A0BE}">
      <dgm:prSet/>
      <dgm:spPr/>
      <dgm:t>
        <a:bodyPr/>
        <a:lstStyle/>
        <a:p>
          <a:endParaRPr lang="en-US"/>
        </a:p>
      </dgm:t>
    </dgm:pt>
    <dgm:pt modelId="{28A30C53-DCDC-46FD-8E73-8752FBB7536B}" type="sibTrans" cxnId="{C8F6AF2A-26DB-405A-AB26-9DDBA084A0BE}">
      <dgm:prSet/>
      <dgm:spPr/>
      <dgm:t>
        <a:bodyPr/>
        <a:lstStyle/>
        <a:p>
          <a:endParaRPr lang="en-US"/>
        </a:p>
      </dgm:t>
    </dgm:pt>
    <dgm:pt modelId="{E92E7ACF-23CA-4B42-AF6C-517B5C3C0F4E}">
      <dgm:prSet/>
      <dgm:spPr/>
      <dgm:t>
        <a:bodyPr/>
        <a:lstStyle/>
        <a:p>
          <a:r>
            <a:rPr lang="en-US" b="0" i="0" baseline="0"/>
            <a:t>Trace </a:t>
          </a:r>
          <a:r>
            <a:rPr lang="en-US" b="1" i="0" baseline="0"/>
            <a:t>sources of water or nutrients</a:t>
          </a:r>
          <a:r>
            <a:rPr lang="en-US" b="0" i="0" baseline="0"/>
            <a:t> in ecosystems.</a:t>
          </a:r>
          <a:endParaRPr lang="en-US"/>
        </a:p>
      </dgm:t>
    </dgm:pt>
    <dgm:pt modelId="{9BFBE49C-72FD-45BC-AC72-E0E0A3A15242}" type="parTrans" cxnId="{595FE7FB-3B6B-419D-8C47-2755A3B58DB9}">
      <dgm:prSet/>
      <dgm:spPr/>
      <dgm:t>
        <a:bodyPr/>
        <a:lstStyle/>
        <a:p>
          <a:endParaRPr lang="en-US"/>
        </a:p>
      </dgm:t>
    </dgm:pt>
    <dgm:pt modelId="{C11FF377-5503-4E11-AB98-A39A556D3D9B}" type="sibTrans" cxnId="{595FE7FB-3B6B-419D-8C47-2755A3B58DB9}">
      <dgm:prSet/>
      <dgm:spPr/>
      <dgm:t>
        <a:bodyPr/>
        <a:lstStyle/>
        <a:p>
          <a:endParaRPr lang="en-US"/>
        </a:p>
      </dgm:t>
    </dgm:pt>
    <dgm:pt modelId="{C5281780-B4A8-4956-B803-42C5B0F3B943}">
      <dgm:prSet/>
      <dgm:spPr/>
      <dgm:t>
        <a:bodyPr/>
        <a:lstStyle/>
        <a:p>
          <a:r>
            <a:rPr lang="en-US" b="0" i="0" baseline="0"/>
            <a:t>Study </a:t>
          </a:r>
          <a:r>
            <a:rPr lang="en-US" b="1" i="0" baseline="0"/>
            <a:t>food webs and diet</a:t>
          </a:r>
          <a:r>
            <a:rPr lang="en-US" b="0" i="0" baseline="0"/>
            <a:t> in modern and ancient organisms.</a:t>
          </a:r>
          <a:endParaRPr lang="en-US"/>
        </a:p>
      </dgm:t>
    </dgm:pt>
    <dgm:pt modelId="{36695371-EA94-4EB1-B41B-AF301D7CC10F}" type="parTrans" cxnId="{981A7A5B-F8D1-4D39-B852-947270BCF1BA}">
      <dgm:prSet/>
      <dgm:spPr/>
      <dgm:t>
        <a:bodyPr/>
        <a:lstStyle/>
        <a:p>
          <a:endParaRPr lang="en-US"/>
        </a:p>
      </dgm:t>
    </dgm:pt>
    <dgm:pt modelId="{2D4431AF-4A4C-424E-840D-63194CCACEC0}" type="sibTrans" cxnId="{981A7A5B-F8D1-4D39-B852-947270BCF1BA}">
      <dgm:prSet/>
      <dgm:spPr/>
      <dgm:t>
        <a:bodyPr/>
        <a:lstStyle/>
        <a:p>
          <a:endParaRPr lang="en-US"/>
        </a:p>
      </dgm:t>
    </dgm:pt>
    <dgm:pt modelId="{4B07DAA1-7843-4AE6-9007-2E81C6CDF492}">
      <dgm:prSet/>
      <dgm:spPr/>
      <dgm:t>
        <a:bodyPr/>
        <a:lstStyle/>
        <a:p>
          <a:r>
            <a:rPr lang="en-US" b="0" i="0" baseline="0" dirty="0"/>
            <a:t>Identify </a:t>
          </a:r>
          <a:r>
            <a:rPr lang="en-US" b="1" i="0" baseline="0" dirty="0"/>
            <a:t>diagenetic or metamorphic changes</a:t>
          </a:r>
          <a:r>
            <a:rPr lang="en-US" b="0" i="0" baseline="0" dirty="0"/>
            <a:t> in rocks and minerals.</a:t>
          </a:r>
          <a:endParaRPr lang="en-US" dirty="0"/>
        </a:p>
      </dgm:t>
    </dgm:pt>
    <dgm:pt modelId="{1E680572-B4F8-4CCD-95FF-EBE04802A626}" type="parTrans" cxnId="{BAC55683-EF22-4D2E-B12E-C8B898461238}">
      <dgm:prSet/>
      <dgm:spPr/>
      <dgm:t>
        <a:bodyPr/>
        <a:lstStyle/>
        <a:p>
          <a:endParaRPr lang="en-US"/>
        </a:p>
      </dgm:t>
    </dgm:pt>
    <dgm:pt modelId="{CFD9A161-D52A-48F5-8B40-B68D09E2C585}" type="sibTrans" cxnId="{BAC55683-EF22-4D2E-B12E-C8B898461238}">
      <dgm:prSet/>
      <dgm:spPr/>
      <dgm:t>
        <a:bodyPr/>
        <a:lstStyle/>
        <a:p>
          <a:endParaRPr lang="en-US"/>
        </a:p>
      </dgm:t>
    </dgm:pt>
    <dgm:pt modelId="{1C78AA22-4CF3-4FA6-BA04-D40ECBB9D310}" type="pres">
      <dgm:prSet presAssocID="{3668A0F0-DAB3-419C-A1FF-E46812E09CA4}" presName="vert0" presStyleCnt="0">
        <dgm:presLayoutVars>
          <dgm:dir/>
          <dgm:animOne val="branch"/>
          <dgm:animLvl val="lvl"/>
        </dgm:presLayoutVars>
      </dgm:prSet>
      <dgm:spPr/>
    </dgm:pt>
    <dgm:pt modelId="{9D86A2B7-B413-4CA3-BFCC-7ED332105273}" type="pres">
      <dgm:prSet presAssocID="{808126BC-B7B2-405E-820D-DDA4EB5250D5}" presName="thickLine" presStyleLbl="alignNode1" presStyleIdx="0" presStyleCnt="5"/>
      <dgm:spPr/>
    </dgm:pt>
    <dgm:pt modelId="{47E15795-67F3-41DA-A87A-7754F42C124D}" type="pres">
      <dgm:prSet presAssocID="{808126BC-B7B2-405E-820D-DDA4EB5250D5}" presName="horz1" presStyleCnt="0"/>
      <dgm:spPr/>
    </dgm:pt>
    <dgm:pt modelId="{7DA5D5FF-C90D-49CA-99AA-0278E719E616}" type="pres">
      <dgm:prSet presAssocID="{808126BC-B7B2-405E-820D-DDA4EB5250D5}" presName="tx1" presStyleLbl="revTx" presStyleIdx="0" presStyleCnt="5"/>
      <dgm:spPr/>
    </dgm:pt>
    <dgm:pt modelId="{7309C621-B384-4AFF-B11F-391993EB0A25}" type="pres">
      <dgm:prSet presAssocID="{808126BC-B7B2-405E-820D-DDA4EB5250D5}" presName="vert1" presStyleCnt="0"/>
      <dgm:spPr/>
    </dgm:pt>
    <dgm:pt modelId="{C5DE0496-75B6-4EC9-AB28-D1A1AF080BD3}" type="pres">
      <dgm:prSet presAssocID="{0DF2E1C5-CF8A-47CD-9EF3-89A5356A949F}" presName="thickLine" presStyleLbl="alignNode1" presStyleIdx="1" presStyleCnt="5"/>
      <dgm:spPr/>
    </dgm:pt>
    <dgm:pt modelId="{5269D1BD-38AA-4B80-963C-4650816C1724}" type="pres">
      <dgm:prSet presAssocID="{0DF2E1C5-CF8A-47CD-9EF3-89A5356A949F}" presName="horz1" presStyleCnt="0"/>
      <dgm:spPr/>
    </dgm:pt>
    <dgm:pt modelId="{C6454912-3612-4563-9A48-47036097D435}" type="pres">
      <dgm:prSet presAssocID="{0DF2E1C5-CF8A-47CD-9EF3-89A5356A949F}" presName="tx1" presStyleLbl="revTx" presStyleIdx="1" presStyleCnt="5"/>
      <dgm:spPr/>
    </dgm:pt>
    <dgm:pt modelId="{3768A043-84AE-4A73-8356-7E1C23DD1286}" type="pres">
      <dgm:prSet presAssocID="{0DF2E1C5-CF8A-47CD-9EF3-89A5356A949F}" presName="vert1" presStyleCnt="0"/>
      <dgm:spPr/>
    </dgm:pt>
    <dgm:pt modelId="{F9525C6B-7800-455D-B463-FFF7DB128E53}" type="pres">
      <dgm:prSet presAssocID="{E92E7ACF-23CA-4B42-AF6C-517B5C3C0F4E}" presName="thickLine" presStyleLbl="alignNode1" presStyleIdx="2" presStyleCnt="5"/>
      <dgm:spPr/>
    </dgm:pt>
    <dgm:pt modelId="{8443431D-9170-4F87-AB30-E55F6338A08E}" type="pres">
      <dgm:prSet presAssocID="{E92E7ACF-23CA-4B42-AF6C-517B5C3C0F4E}" presName="horz1" presStyleCnt="0"/>
      <dgm:spPr/>
    </dgm:pt>
    <dgm:pt modelId="{B1D7E423-3853-4C6C-A946-C00EBA0922F7}" type="pres">
      <dgm:prSet presAssocID="{E92E7ACF-23CA-4B42-AF6C-517B5C3C0F4E}" presName="tx1" presStyleLbl="revTx" presStyleIdx="2" presStyleCnt="5"/>
      <dgm:spPr/>
    </dgm:pt>
    <dgm:pt modelId="{497FAB46-92D8-4119-96D4-159E9529878B}" type="pres">
      <dgm:prSet presAssocID="{E92E7ACF-23CA-4B42-AF6C-517B5C3C0F4E}" presName="vert1" presStyleCnt="0"/>
      <dgm:spPr/>
    </dgm:pt>
    <dgm:pt modelId="{3F6A1C6A-FD96-4CAE-8FE7-132935FA203A}" type="pres">
      <dgm:prSet presAssocID="{C5281780-B4A8-4956-B803-42C5B0F3B943}" presName="thickLine" presStyleLbl="alignNode1" presStyleIdx="3" presStyleCnt="5"/>
      <dgm:spPr/>
    </dgm:pt>
    <dgm:pt modelId="{B05343D7-1CA6-4C02-9271-C849DD2531E2}" type="pres">
      <dgm:prSet presAssocID="{C5281780-B4A8-4956-B803-42C5B0F3B943}" presName="horz1" presStyleCnt="0"/>
      <dgm:spPr/>
    </dgm:pt>
    <dgm:pt modelId="{2ADD5009-E8DE-4851-A769-E5A456D7D5A4}" type="pres">
      <dgm:prSet presAssocID="{C5281780-B4A8-4956-B803-42C5B0F3B943}" presName="tx1" presStyleLbl="revTx" presStyleIdx="3" presStyleCnt="5"/>
      <dgm:spPr/>
    </dgm:pt>
    <dgm:pt modelId="{849B0878-8BC5-4C5B-9171-18A3E7E68E62}" type="pres">
      <dgm:prSet presAssocID="{C5281780-B4A8-4956-B803-42C5B0F3B943}" presName="vert1" presStyleCnt="0"/>
      <dgm:spPr/>
    </dgm:pt>
    <dgm:pt modelId="{2AD75C21-5A6B-4273-BD38-7CD4EDBDD1D7}" type="pres">
      <dgm:prSet presAssocID="{4B07DAA1-7843-4AE6-9007-2E81C6CDF492}" presName="thickLine" presStyleLbl="alignNode1" presStyleIdx="4" presStyleCnt="5"/>
      <dgm:spPr/>
    </dgm:pt>
    <dgm:pt modelId="{CB6B769A-6A0F-4765-81B3-ED28C07FB12E}" type="pres">
      <dgm:prSet presAssocID="{4B07DAA1-7843-4AE6-9007-2E81C6CDF492}" presName="horz1" presStyleCnt="0"/>
      <dgm:spPr/>
    </dgm:pt>
    <dgm:pt modelId="{ECB51C38-245C-4DC9-B70C-8CD486C6331A}" type="pres">
      <dgm:prSet presAssocID="{4B07DAA1-7843-4AE6-9007-2E81C6CDF492}" presName="tx1" presStyleLbl="revTx" presStyleIdx="4" presStyleCnt="5"/>
      <dgm:spPr/>
    </dgm:pt>
    <dgm:pt modelId="{AA2FC191-A2C8-41FA-BB88-79BB38C4945B}" type="pres">
      <dgm:prSet presAssocID="{4B07DAA1-7843-4AE6-9007-2E81C6CDF492}" presName="vert1" presStyleCnt="0"/>
      <dgm:spPr/>
    </dgm:pt>
  </dgm:ptLst>
  <dgm:cxnLst>
    <dgm:cxn modelId="{C8F6AF2A-26DB-405A-AB26-9DDBA084A0BE}" srcId="{3668A0F0-DAB3-419C-A1FF-E46812E09CA4}" destId="{0DF2E1C5-CF8A-47CD-9EF3-89A5356A949F}" srcOrd="1" destOrd="0" parTransId="{71616CB4-AFC6-4200-8DD9-13717AF4FD66}" sibTransId="{28A30C53-DCDC-46FD-8E73-8752FBB7536B}"/>
    <dgm:cxn modelId="{A130122B-95E3-4D72-A58A-817B490A0778}" type="presOf" srcId="{C5281780-B4A8-4956-B803-42C5B0F3B943}" destId="{2ADD5009-E8DE-4851-A769-E5A456D7D5A4}" srcOrd="0" destOrd="0" presId="urn:microsoft.com/office/officeart/2008/layout/LinedList"/>
    <dgm:cxn modelId="{981A7A5B-F8D1-4D39-B852-947270BCF1BA}" srcId="{3668A0F0-DAB3-419C-A1FF-E46812E09CA4}" destId="{C5281780-B4A8-4956-B803-42C5B0F3B943}" srcOrd="3" destOrd="0" parTransId="{36695371-EA94-4EB1-B41B-AF301D7CC10F}" sibTransId="{2D4431AF-4A4C-424E-840D-63194CCACEC0}"/>
    <dgm:cxn modelId="{53EBC372-F7C5-4420-B2A6-36CD41EA59D9}" type="presOf" srcId="{4B07DAA1-7843-4AE6-9007-2E81C6CDF492}" destId="{ECB51C38-245C-4DC9-B70C-8CD486C6331A}" srcOrd="0" destOrd="0" presId="urn:microsoft.com/office/officeart/2008/layout/LinedList"/>
    <dgm:cxn modelId="{BAC55683-EF22-4D2E-B12E-C8B898461238}" srcId="{3668A0F0-DAB3-419C-A1FF-E46812E09CA4}" destId="{4B07DAA1-7843-4AE6-9007-2E81C6CDF492}" srcOrd="4" destOrd="0" parTransId="{1E680572-B4F8-4CCD-95FF-EBE04802A626}" sibTransId="{CFD9A161-D52A-48F5-8B40-B68D09E2C585}"/>
    <dgm:cxn modelId="{4C4058A4-BCBC-4A73-A42A-8A165E4F5208}" type="presOf" srcId="{0DF2E1C5-CF8A-47CD-9EF3-89A5356A949F}" destId="{C6454912-3612-4563-9A48-47036097D435}" srcOrd="0" destOrd="0" presId="urn:microsoft.com/office/officeart/2008/layout/LinedList"/>
    <dgm:cxn modelId="{3DA69DB5-719B-4599-A34D-CA55C3F8B41E}" type="presOf" srcId="{808126BC-B7B2-405E-820D-DDA4EB5250D5}" destId="{7DA5D5FF-C90D-49CA-99AA-0278E719E616}" srcOrd="0" destOrd="0" presId="urn:microsoft.com/office/officeart/2008/layout/LinedList"/>
    <dgm:cxn modelId="{5B1DFDB8-2D0E-423A-BDCD-063D09DA7B6C}" srcId="{3668A0F0-DAB3-419C-A1FF-E46812E09CA4}" destId="{808126BC-B7B2-405E-820D-DDA4EB5250D5}" srcOrd="0" destOrd="0" parTransId="{D22055E5-8677-444E-9382-E0DC108DC15E}" sibTransId="{C483D5F8-A5D4-45E7-BD78-0BEB9458A736}"/>
    <dgm:cxn modelId="{E3AC2BC4-00EB-4D2F-BDB2-A81C1E2BBDDA}" type="presOf" srcId="{E92E7ACF-23CA-4B42-AF6C-517B5C3C0F4E}" destId="{B1D7E423-3853-4C6C-A946-C00EBA0922F7}" srcOrd="0" destOrd="0" presId="urn:microsoft.com/office/officeart/2008/layout/LinedList"/>
    <dgm:cxn modelId="{9C8BC6D9-8834-4F50-8D7B-FAEDA70F8512}" type="presOf" srcId="{3668A0F0-DAB3-419C-A1FF-E46812E09CA4}" destId="{1C78AA22-4CF3-4FA6-BA04-D40ECBB9D310}" srcOrd="0" destOrd="0" presId="urn:microsoft.com/office/officeart/2008/layout/LinedList"/>
    <dgm:cxn modelId="{595FE7FB-3B6B-419D-8C47-2755A3B58DB9}" srcId="{3668A0F0-DAB3-419C-A1FF-E46812E09CA4}" destId="{E92E7ACF-23CA-4B42-AF6C-517B5C3C0F4E}" srcOrd="2" destOrd="0" parTransId="{9BFBE49C-72FD-45BC-AC72-E0E0A3A15242}" sibTransId="{C11FF377-5503-4E11-AB98-A39A556D3D9B}"/>
    <dgm:cxn modelId="{326DFA93-6A28-4278-951D-AE5F6FEAE322}" type="presParOf" srcId="{1C78AA22-4CF3-4FA6-BA04-D40ECBB9D310}" destId="{9D86A2B7-B413-4CA3-BFCC-7ED332105273}" srcOrd="0" destOrd="0" presId="urn:microsoft.com/office/officeart/2008/layout/LinedList"/>
    <dgm:cxn modelId="{BF88E02C-2F1F-4984-81B5-DD32BF5AC606}" type="presParOf" srcId="{1C78AA22-4CF3-4FA6-BA04-D40ECBB9D310}" destId="{47E15795-67F3-41DA-A87A-7754F42C124D}" srcOrd="1" destOrd="0" presId="urn:microsoft.com/office/officeart/2008/layout/LinedList"/>
    <dgm:cxn modelId="{FF5D56E5-4CFF-4CC8-8E70-80C1A38416A0}" type="presParOf" srcId="{47E15795-67F3-41DA-A87A-7754F42C124D}" destId="{7DA5D5FF-C90D-49CA-99AA-0278E719E616}" srcOrd="0" destOrd="0" presId="urn:microsoft.com/office/officeart/2008/layout/LinedList"/>
    <dgm:cxn modelId="{6C2C1104-6BD0-433A-A6D5-DC52440F2C81}" type="presParOf" srcId="{47E15795-67F3-41DA-A87A-7754F42C124D}" destId="{7309C621-B384-4AFF-B11F-391993EB0A25}" srcOrd="1" destOrd="0" presId="urn:microsoft.com/office/officeart/2008/layout/LinedList"/>
    <dgm:cxn modelId="{6FE97B4B-9730-4B87-A657-0C8E96F84C81}" type="presParOf" srcId="{1C78AA22-4CF3-4FA6-BA04-D40ECBB9D310}" destId="{C5DE0496-75B6-4EC9-AB28-D1A1AF080BD3}" srcOrd="2" destOrd="0" presId="urn:microsoft.com/office/officeart/2008/layout/LinedList"/>
    <dgm:cxn modelId="{D9462F12-9759-45DD-B4FC-53D29041B4C9}" type="presParOf" srcId="{1C78AA22-4CF3-4FA6-BA04-D40ECBB9D310}" destId="{5269D1BD-38AA-4B80-963C-4650816C1724}" srcOrd="3" destOrd="0" presId="urn:microsoft.com/office/officeart/2008/layout/LinedList"/>
    <dgm:cxn modelId="{66159012-12E5-4BEE-A882-F683D662FEC5}" type="presParOf" srcId="{5269D1BD-38AA-4B80-963C-4650816C1724}" destId="{C6454912-3612-4563-9A48-47036097D435}" srcOrd="0" destOrd="0" presId="urn:microsoft.com/office/officeart/2008/layout/LinedList"/>
    <dgm:cxn modelId="{E4E4E787-B264-4C27-8CD6-9689661F0F0A}" type="presParOf" srcId="{5269D1BD-38AA-4B80-963C-4650816C1724}" destId="{3768A043-84AE-4A73-8356-7E1C23DD1286}" srcOrd="1" destOrd="0" presId="urn:microsoft.com/office/officeart/2008/layout/LinedList"/>
    <dgm:cxn modelId="{5E90D20B-0327-4EE3-B98E-847084438F10}" type="presParOf" srcId="{1C78AA22-4CF3-4FA6-BA04-D40ECBB9D310}" destId="{F9525C6B-7800-455D-B463-FFF7DB128E53}" srcOrd="4" destOrd="0" presId="urn:microsoft.com/office/officeart/2008/layout/LinedList"/>
    <dgm:cxn modelId="{FF0AED92-FA0D-4D89-B78A-6AAFC6D09366}" type="presParOf" srcId="{1C78AA22-4CF3-4FA6-BA04-D40ECBB9D310}" destId="{8443431D-9170-4F87-AB30-E55F6338A08E}" srcOrd="5" destOrd="0" presId="urn:microsoft.com/office/officeart/2008/layout/LinedList"/>
    <dgm:cxn modelId="{E44A4F72-68A5-40EC-AF24-8C3540C92C87}" type="presParOf" srcId="{8443431D-9170-4F87-AB30-E55F6338A08E}" destId="{B1D7E423-3853-4C6C-A946-C00EBA0922F7}" srcOrd="0" destOrd="0" presId="urn:microsoft.com/office/officeart/2008/layout/LinedList"/>
    <dgm:cxn modelId="{48EC36EA-DC1E-4040-BC94-75AA8AC463C3}" type="presParOf" srcId="{8443431D-9170-4F87-AB30-E55F6338A08E}" destId="{497FAB46-92D8-4119-96D4-159E9529878B}" srcOrd="1" destOrd="0" presId="urn:microsoft.com/office/officeart/2008/layout/LinedList"/>
    <dgm:cxn modelId="{D6545E5C-0E7B-4422-9A0C-5680E486ADFA}" type="presParOf" srcId="{1C78AA22-4CF3-4FA6-BA04-D40ECBB9D310}" destId="{3F6A1C6A-FD96-4CAE-8FE7-132935FA203A}" srcOrd="6" destOrd="0" presId="urn:microsoft.com/office/officeart/2008/layout/LinedList"/>
    <dgm:cxn modelId="{DDA648B8-6399-4E65-BE3F-5283E83161B9}" type="presParOf" srcId="{1C78AA22-4CF3-4FA6-BA04-D40ECBB9D310}" destId="{B05343D7-1CA6-4C02-9271-C849DD2531E2}" srcOrd="7" destOrd="0" presId="urn:microsoft.com/office/officeart/2008/layout/LinedList"/>
    <dgm:cxn modelId="{14B57208-7934-4D7F-B4C3-B03FF0FFD381}" type="presParOf" srcId="{B05343D7-1CA6-4C02-9271-C849DD2531E2}" destId="{2ADD5009-E8DE-4851-A769-E5A456D7D5A4}" srcOrd="0" destOrd="0" presId="urn:microsoft.com/office/officeart/2008/layout/LinedList"/>
    <dgm:cxn modelId="{5352097E-7219-4E12-971D-6A3CAFBEAECF}" type="presParOf" srcId="{B05343D7-1CA6-4C02-9271-C849DD2531E2}" destId="{849B0878-8BC5-4C5B-9171-18A3E7E68E62}" srcOrd="1" destOrd="0" presId="urn:microsoft.com/office/officeart/2008/layout/LinedList"/>
    <dgm:cxn modelId="{75B830B7-FBDA-4DCD-89E4-525E0BAB3A50}" type="presParOf" srcId="{1C78AA22-4CF3-4FA6-BA04-D40ECBB9D310}" destId="{2AD75C21-5A6B-4273-BD38-7CD4EDBDD1D7}" srcOrd="8" destOrd="0" presId="urn:microsoft.com/office/officeart/2008/layout/LinedList"/>
    <dgm:cxn modelId="{B003863F-A0CC-480C-8EE0-E6D081798F54}" type="presParOf" srcId="{1C78AA22-4CF3-4FA6-BA04-D40ECBB9D310}" destId="{CB6B769A-6A0F-4765-81B3-ED28C07FB12E}" srcOrd="9" destOrd="0" presId="urn:microsoft.com/office/officeart/2008/layout/LinedList"/>
    <dgm:cxn modelId="{9E03BC7E-BE95-4944-AC57-4E00114ADDF5}" type="presParOf" srcId="{CB6B769A-6A0F-4765-81B3-ED28C07FB12E}" destId="{ECB51C38-245C-4DC9-B70C-8CD486C6331A}" srcOrd="0" destOrd="0" presId="urn:microsoft.com/office/officeart/2008/layout/LinedList"/>
    <dgm:cxn modelId="{3DA66FBF-956A-4686-BD23-3C8A8094348D}" type="presParOf" srcId="{CB6B769A-6A0F-4765-81B3-ED28C07FB12E}" destId="{AA2FC191-A2C8-41FA-BB88-79BB38C4945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2AABE9-B28F-4C56-B37B-DA8536FD4FD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DE7A863-9BCF-41A9-B637-5EEF9A70F0F0}">
      <dgm:prSet custT="1"/>
      <dgm:spPr/>
      <dgm:t>
        <a:bodyPr/>
        <a:lstStyle/>
        <a:p>
          <a:r>
            <a:rPr lang="en-ZA" sz="1800" b="1" dirty="0"/>
            <a:t>But</a:t>
          </a:r>
          <a:r>
            <a:rPr lang="en-ZA" sz="1700" b="1" dirty="0"/>
            <a:t> the extra neutron in ¹³C makes it heavier — this subtle difference changes how fast they react, diffuse, or evaporate. Those small differences are what we call isotopic fractionation — and they tell us about how natural systems work</a:t>
          </a:r>
          <a:endParaRPr lang="en-US" sz="1700" dirty="0"/>
        </a:p>
      </dgm:t>
    </dgm:pt>
    <dgm:pt modelId="{DEFD42BD-5E84-48E6-8BF0-9492F8F42C86}" type="parTrans" cxnId="{B4EF457A-574C-4192-AD33-A290EFD9976E}">
      <dgm:prSet/>
      <dgm:spPr/>
      <dgm:t>
        <a:bodyPr/>
        <a:lstStyle/>
        <a:p>
          <a:endParaRPr lang="en-US"/>
        </a:p>
      </dgm:t>
    </dgm:pt>
    <dgm:pt modelId="{6C6C3A45-BED8-4D69-ACB2-D193A4B4EE53}" type="sibTrans" cxnId="{B4EF457A-574C-4192-AD33-A290EFD9976E}">
      <dgm:prSet/>
      <dgm:spPr/>
      <dgm:t>
        <a:bodyPr/>
        <a:lstStyle/>
        <a:p>
          <a:endParaRPr lang="en-US"/>
        </a:p>
      </dgm:t>
    </dgm:pt>
    <dgm:pt modelId="{AA664174-39F6-4E1E-BD76-7B91AF8BF5A4}">
      <dgm:prSet/>
      <dgm:spPr/>
      <dgm:t>
        <a:bodyPr/>
        <a:lstStyle/>
        <a:p>
          <a:r>
            <a:rPr lang="en-ZA"/>
            <a:t>Lighter isotopes form weaker bonds → react faster (kinetic effects)</a:t>
          </a:r>
          <a:endParaRPr lang="en-US"/>
        </a:p>
      </dgm:t>
    </dgm:pt>
    <dgm:pt modelId="{8A66B30C-3ACE-4A4D-AB2D-D0DA87C1485F}" type="parTrans" cxnId="{DEC4D524-E4E1-4EE4-A635-2123AD9A5E60}">
      <dgm:prSet/>
      <dgm:spPr/>
      <dgm:t>
        <a:bodyPr/>
        <a:lstStyle/>
        <a:p>
          <a:endParaRPr lang="en-US"/>
        </a:p>
      </dgm:t>
    </dgm:pt>
    <dgm:pt modelId="{12B1DD52-5E97-4B2F-BA68-D2084DFBE167}" type="sibTrans" cxnId="{DEC4D524-E4E1-4EE4-A635-2123AD9A5E60}">
      <dgm:prSet/>
      <dgm:spPr/>
      <dgm:t>
        <a:bodyPr/>
        <a:lstStyle/>
        <a:p>
          <a:endParaRPr lang="en-US"/>
        </a:p>
      </dgm:t>
    </dgm:pt>
    <dgm:pt modelId="{722556F7-A301-4066-8605-C8D00657689F}">
      <dgm:prSet/>
      <dgm:spPr/>
      <dgm:t>
        <a:bodyPr/>
        <a:lstStyle/>
        <a:p>
          <a:r>
            <a:rPr lang="en-ZA"/>
            <a:t>Heavier isotopes prefer condensed phases (equilibrium effects)</a:t>
          </a:r>
          <a:endParaRPr lang="en-US"/>
        </a:p>
      </dgm:t>
    </dgm:pt>
    <dgm:pt modelId="{9196A231-E210-449F-AACB-3BDC74910726}" type="parTrans" cxnId="{566C5449-AE93-406A-A54D-58428689FBE6}">
      <dgm:prSet/>
      <dgm:spPr/>
      <dgm:t>
        <a:bodyPr/>
        <a:lstStyle/>
        <a:p>
          <a:endParaRPr lang="en-US"/>
        </a:p>
      </dgm:t>
    </dgm:pt>
    <dgm:pt modelId="{4F5B76B1-D861-415C-94FA-AFD41A9EB704}" type="sibTrans" cxnId="{566C5449-AE93-406A-A54D-58428689FBE6}">
      <dgm:prSet/>
      <dgm:spPr/>
      <dgm:t>
        <a:bodyPr/>
        <a:lstStyle/>
        <a:p>
          <a:endParaRPr lang="en-US"/>
        </a:p>
      </dgm:t>
    </dgm:pt>
    <dgm:pt modelId="{3999DD49-CD56-4688-86EA-8A4751F664BA}" type="pres">
      <dgm:prSet presAssocID="{3D2AABE9-B28F-4C56-B37B-DA8536FD4FD2}" presName="linear" presStyleCnt="0">
        <dgm:presLayoutVars>
          <dgm:animLvl val="lvl"/>
          <dgm:resizeHandles val="exact"/>
        </dgm:presLayoutVars>
      </dgm:prSet>
      <dgm:spPr/>
    </dgm:pt>
    <dgm:pt modelId="{4264AE82-6AB7-4F9C-89A8-D32EC4116736}" type="pres">
      <dgm:prSet presAssocID="{7DE7A863-9BCF-41A9-B637-5EEF9A70F0F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024BEF2-9081-4E00-90FE-8C1B1886CA1E}" type="pres">
      <dgm:prSet presAssocID="{6C6C3A45-BED8-4D69-ACB2-D193A4B4EE53}" presName="spacer" presStyleCnt="0"/>
      <dgm:spPr/>
    </dgm:pt>
    <dgm:pt modelId="{DBF327B2-4A65-4D51-A2ED-E82F0691A8F6}" type="pres">
      <dgm:prSet presAssocID="{AA664174-39F6-4E1E-BD76-7B91AF8BF5A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B24282E-BDBD-4384-8A68-F14A83AF67A8}" type="pres">
      <dgm:prSet presAssocID="{12B1DD52-5E97-4B2F-BA68-D2084DFBE167}" presName="spacer" presStyleCnt="0"/>
      <dgm:spPr/>
    </dgm:pt>
    <dgm:pt modelId="{543CB415-9DFA-466F-B481-D0DAC4566F09}" type="pres">
      <dgm:prSet presAssocID="{722556F7-A301-4066-8605-C8D00657689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EC4D524-E4E1-4EE4-A635-2123AD9A5E60}" srcId="{3D2AABE9-B28F-4C56-B37B-DA8536FD4FD2}" destId="{AA664174-39F6-4E1E-BD76-7B91AF8BF5A4}" srcOrd="1" destOrd="0" parTransId="{8A66B30C-3ACE-4A4D-AB2D-D0DA87C1485F}" sibTransId="{12B1DD52-5E97-4B2F-BA68-D2084DFBE167}"/>
    <dgm:cxn modelId="{566C5449-AE93-406A-A54D-58428689FBE6}" srcId="{3D2AABE9-B28F-4C56-B37B-DA8536FD4FD2}" destId="{722556F7-A301-4066-8605-C8D00657689F}" srcOrd="2" destOrd="0" parTransId="{9196A231-E210-449F-AACB-3BDC74910726}" sibTransId="{4F5B76B1-D861-415C-94FA-AFD41A9EB704}"/>
    <dgm:cxn modelId="{88D32D4C-3BAF-4D9D-9214-B73DB590A1B3}" type="presOf" srcId="{3D2AABE9-B28F-4C56-B37B-DA8536FD4FD2}" destId="{3999DD49-CD56-4688-86EA-8A4751F664BA}" srcOrd="0" destOrd="0" presId="urn:microsoft.com/office/officeart/2005/8/layout/vList2"/>
    <dgm:cxn modelId="{B4EF457A-574C-4192-AD33-A290EFD9976E}" srcId="{3D2AABE9-B28F-4C56-B37B-DA8536FD4FD2}" destId="{7DE7A863-9BCF-41A9-B637-5EEF9A70F0F0}" srcOrd="0" destOrd="0" parTransId="{DEFD42BD-5E84-48E6-8BF0-9492F8F42C86}" sibTransId="{6C6C3A45-BED8-4D69-ACB2-D193A4B4EE53}"/>
    <dgm:cxn modelId="{44A55E80-213C-4E61-80F5-15C3B3349988}" type="presOf" srcId="{722556F7-A301-4066-8605-C8D00657689F}" destId="{543CB415-9DFA-466F-B481-D0DAC4566F09}" srcOrd="0" destOrd="0" presId="urn:microsoft.com/office/officeart/2005/8/layout/vList2"/>
    <dgm:cxn modelId="{D8A82DAE-20C6-4CF3-B87B-71C72B4BD18C}" type="presOf" srcId="{AA664174-39F6-4E1E-BD76-7B91AF8BF5A4}" destId="{DBF327B2-4A65-4D51-A2ED-E82F0691A8F6}" srcOrd="0" destOrd="0" presId="urn:microsoft.com/office/officeart/2005/8/layout/vList2"/>
    <dgm:cxn modelId="{E6B076FF-AF06-4092-8C1E-02DCF4CBD42B}" type="presOf" srcId="{7DE7A863-9BCF-41A9-B637-5EEF9A70F0F0}" destId="{4264AE82-6AB7-4F9C-89A8-D32EC4116736}" srcOrd="0" destOrd="0" presId="urn:microsoft.com/office/officeart/2005/8/layout/vList2"/>
    <dgm:cxn modelId="{3E470E50-26CF-44E3-81D2-ADCD3DE33905}" type="presParOf" srcId="{3999DD49-CD56-4688-86EA-8A4751F664BA}" destId="{4264AE82-6AB7-4F9C-89A8-D32EC4116736}" srcOrd="0" destOrd="0" presId="urn:microsoft.com/office/officeart/2005/8/layout/vList2"/>
    <dgm:cxn modelId="{58939B19-9780-4B26-ADE8-77A3ABCA9B66}" type="presParOf" srcId="{3999DD49-CD56-4688-86EA-8A4751F664BA}" destId="{F024BEF2-9081-4E00-90FE-8C1B1886CA1E}" srcOrd="1" destOrd="0" presId="urn:microsoft.com/office/officeart/2005/8/layout/vList2"/>
    <dgm:cxn modelId="{3B556D7F-F226-4965-B4D4-24883063E698}" type="presParOf" srcId="{3999DD49-CD56-4688-86EA-8A4751F664BA}" destId="{DBF327B2-4A65-4D51-A2ED-E82F0691A8F6}" srcOrd="2" destOrd="0" presId="urn:microsoft.com/office/officeart/2005/8/layout/vList2"/>
    <dgm:cxn modelId="{0F68146F-C462-44BF-B95E-A9D4748E3D9B}" type="presParOf" srcId="{3999DD49-CD56-4688-86EA-8A4751F664BA}" destId="{2B24282E-BDBD-4384-8A68-F14A83AF67A8}" srcOrd="3" destOrd="0" presId="urn:microsoft.com/office/officeart/2005/8/layout/vList2"/>
    <dgm:cxn modelId="{A21ECB7C-9D05-4173-8428-CCDC854B748F}" type="presParOf" srcId="{3999DD49-CD56-4688-86EA-8A4751F664BA}" destId="{543CB415-9DFA-466F-B481-D0DAC4566F0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753AF0-7DCA-4F51-BEE9-C618A3D90FF8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8796EC24-735C-450A-90A0-D5D502B5CF01}">
      <dgm:prSet/>
      <dgm:spPr/>
      <dgm:t>
        <a:bodyPr/>
        <a:lstStyle/>
        <a:p>
          <a:r>
            <a:rPr lang="en-ZA" b="0" dirty="0"/>
            <a:t>On Earth, we use the </a:t>
          </a:r>
          <a:r>
            <a:rPr lang="en-ZA" b="0" dirty="0">
              <a:highlight>
                <a:srgbClr val="00FF00"/>
              </a:highlight>
            </a:rPr>
            <a:t>Standard Mean Ocean Water (SMOW) </a:t>
          </a:r>
          <a:r>
            <a:rPr lang="en-ZA" b="0" dirty="0"/>
            <a:t>as the reference composition for </a:t>
          </a:r>
          <a:r>
            <a:rPr lang="en-ZA" b="0" dirty="0" err="1"/>
            <a:t>δD</a:t>
          </a:r>
          <a:r>
            <a:rPr lang="en-ZA" b="0" dirty="0"/>
            <a:t> and δ¹⁸O values — based on the D/H and ¹⁸O/¹⁶O ratios of ocean water</a:t>
          </a:r>
          <a:endParaRPr lang="en-US" b="0" dirty="0"/>
        </a:p>
      </dgm:t>
    </dgm:pt>
    <dgm:pt modelId="{022DD124-8898-4F3B-AA56-3F275A9EA1A0}" type="parTrans" cxnId="{FA023384-EA32-4900-BC0F-E0A2082DE8F8}">
      <dgm:prSet/>
      <dgm:spPr/>
      <dgm:t>
        <a:bodyPr/>
        <a:lstStyle/>
        <a:p>
          <a:endParaRPr lang="en-US"/>
        </a:p>
      </dgm:t>
    </dgm:pt>
    <dgm:pt modelId="{CDFAB38D-5C72-4738-8006-C02F3A450624}" type="sibTrans" cxnId="{FA023384-EA32-4900-BC0F-E0A2082DE8F8}">
      <dgm:prSet/>
      <dgm:spPr/>
      <dgm:t>
        <a:bodyPr/>
        <a:lstStyle/>
        <a:p>
          <a:endParaRPr lang="en-US"/>
        </a:p>
      </dgm:t>
    </dgm:pt>
    <dgm:pt modelId="{1DBB68B9-FAF6-49D5-829C-2CE8E5BDB41C}">
      <dgm:prSet/>
      <dgm:spPr/>
      <dgm:t>
        <a:bodyPr/>
        <a:lstStyle/>
        <a:p>
          <a:r>
            <a:rPr lang="en-ZA" b="0" dirty="0"/>
            <a:t>Stable isotope measurements (e.g. O, H, and D) must be expressed relative to a reference standard</a:t>
          </a:r>
          <a:r>
            <a:rPr lang="en-ZA" dirty="0"/>
            <a:t>.</a:t>
          </a:r>
          <a:endParaRPr lang="en-US" dirty="0"/>
        </a:p>
      </dgm:t>
    </dgm:pt>
    <dgm:pt modelId="{53F20AFC-8B0B-4298-A4FA-BDAA2F56E4B6}" type="sibTrans" cxnId="{E0BAA932-6563-4936-AB68-3C72DB2D8161}">
      <dgm:prSet/>
      <dgm:spPr/>
      <dgm:t>
        <a:bodyPr/>
        <a:lstStyle/>
        <a:p>
          <a:endParaRPr lang="en-US"/>
        </a:p>
      </dgm:t>
    </dgm:pt>
    <dgm:pt modelId="{8FE4F3C5-D2A6-4658-8353-45B877CDE319}" type="parTrans" cxnId="{E0BAA932-6563-4936-AB68-3C72DB2D8161}">
      <dgm:prSet/>
      <dgm:spPr/>
      <dgm:t>
        <a:bodyPr/>
        <a:lstStyle/>
        <a:p>
          <a:endParaRPr lang="en-US"/>
        </a:p>
      </dgm:t>
    </dgm:pt>
    <dgm:pt modelId="{0F881024-FECB-417B-92AA-229FC07A30D0}" type="pres">
      <dgm:prSet presAssocID="{C6753AF0-7DCA-4F51-BEE9-C618A3D90FF8}" presName="vert0" presStyleCnt="0">
        <dgm:presLayoutVars>
          <dgm:dir/>
          <dgm:animOne val="branch"/>
          <dgm:animLvl val="lvl"/>
        </dgm:presLayoutVars>
      </dgm:prSet>
      <dgm:spPr/>
    </dgm:pt>
    <dgm:pt modelId="{5DC35B3E-0E74-4BF9-B717-E3E3A703426B}" type="pres">
      <dgm:prSet presAssocID="{1DBB68B9-FAF6-49D5-829C-2CE8E5BDB41C}" presName="thickLine" presStyleLbl="alignNode1" presStyleIdx="0" presStyleCnt="2"/>
      <dgm:spPr/>
    </dgm:pt>
    <dgm:pt modelId="{6DEB2A98-E1F1-40C5-BA1A-562390C24D5C}" type="pres">
      <dgm:prSet presAssocID="{1DBB68B9-FAF6-49D5-829C-2CE8E5BDB41C}" presName="horz1" presStyleCnt="0"/>
      <dgm:spPr/>
    </dgm:pt>
    <dgm:pt modelId="{41517162-B292-42D8-8413-045C751B265B}" type="pres">
      <dgm:prSet presAssocID="{1DBB68B9-FAF6-49D5-829C-2CE8E5BDB41C}" presName="tx1" presStyleLbl="revTx" presStyleIdx="0" presStyleCnt="2"/>
      <dgm:spPr/>
    </dgm:pt>
    <dgm:pt modelId="{1F1B03EA-38D8-4A71-8E84-E307E7B4C188}" type="pres">
      <dgm:prSet presAssocID="{1DBB68B9-FAF6-49D5-829C-2CE8E5BDB41C}" presName="vert1" presStyleCnt="0"/>
      <dgm:spPr/>
    </dgm:pt>
    <dgm:pt modelId="{2EB2BF75-F864-4763-B20F-32E84E4CBF14}" type="pres">
      <dgm:prSet presAssocID="{8796EC24-735C-450A-90A0-D5D502B5CF01}" presName="thickLine" presStyleLbl="alignNode1" presStyleIdx="1" presStyleCnt="2"/>
      <dgm:spPr/>
    </dgm:pt>
    <dgm:pt modelId="{10324DDB-B827-4488-8B2D-8A1AE6984294}" type="pres">
      <dgm:prSet presAssocID="{8796EC24-735C-450A-90A0-D5D502B5CF01}" presName="horz1" presStyleCnt="0"/>
      <dgm:spPr/>
    </dgm:pt>
    <dgm:pt modelId="{9CC721CF-9982-44E9-931B-D495B2B054EE}" type="pres">
      <dgm:prSet presAssocID="{8796EC24-735C-450A-90A0-D5D502B5CF01}" presName="tx1" presStyleLbl="revTx" presStyleIdx="1" presStyleCnt="2"/>
      <dgm:spPr/>
    </dgm:pt>
    <dgm:pt modelId="{3A0BB709-CEBC-4448-9593-55AB2C043788}" type="pres">
      <dgm:prSet presAssocID="{8796EC24-735C-450A-90A0-D5D502B5CF01}" presName="vert1" presStyleCnt="0"/>
      <dgm:spPr/>
    </dgm:pt>
  </dgm:ptLst>
  <dgm:cxnLst>
    <dgm:cxn modelId="{E0BAA932-6563-4936-AB68-3C72DB2D8161}" srcId="{C6753AF0-7DCA-4F51-BEE9-C618A3D90FF8}" destId="{1DBB68B9-FAF6-49D5-829C-2CE8E5BDB41C}" srcOrd="0" destOrd="0" parTransId="{8FE4F3C5-D2A6-4658-8353-45B877CDE319}" sibTransId="{53F20AFC-8B0B-4298-A4FA-BDAA2F56E4B6}"/>
    <dgm:cxn modelId="{1FE1D86E-3F06-4220-AECB-4E07112580FF}" type="presOf" srcId="{8796EC24-735C-450A-90A0-D5D502B5CF01}" destId="{9CC721CF-9982-44E9-931B-D495B2B054EE}" srcOrd="0" destOrd="0" presId="urn:microsoft.com/office/officeart/2008/layout/LinedList"/>
    <dgm:cxn modelId="{FA023384-EA32-4900-BC0F-E0A2082DE8F8}" srcId="{C6753AF0-7DCA-4F51-BEE9-C618A3D90FF8}" destId="{8796EC24-735C-450A-90A0-D5D502B5CF01}" srcOrd="1" destOrd="0" parTransId="{022DD124-8898-4F3B-AA56-3F275A9EA1A0}" sibTransId="{CDFAB38D-5C72-4738-8006-C02F3A450624}"/>
    <dgm:cxn modelId="{9950AB8B-061C-4224-97AF-ECC19822B305}" type="presOf" srcId="{C6753AF0-7DCA-4F51-BEE9-C618A3D90FF8}" destId="{0F881024-FECB-417B-92AA-229FC07A30D0}" srcOrd="0" destOrd="0" presId="urn:microsoft.com/office/officeart/2008/layout/LinedList"/>
    <dgm:cxn modelId="{B414EED0-3038-44DD-BA91-8CA9781B55EE}" type="presOf" srcId="{1DBB68B9-FAF6-49D5-829C-2CE8E5BDB41C}" destId="{41517162-B292-42D8-8413-045C751B265B}" srcOrd="0" destOrd="0" presId="urn:microsoft.com/office/officeart/2008/layout/LinedList"/>
    <dgm:cxn modelId="{3106AD13-2EF6-46A7-9706-6058B46F5500}" type="presParOf" srcId="{0F881024-FECB-417B-92AA-229FC07A30D0}" destId="{5DC35B3E-0E74-4BF9-B717-E3E3A703426B}" srcOrd="0" destOrd="0" presId="urn:microsoft.com/office/officeart/2008/layout/LinedList"/>
    <dgm:cxn modelId="{C374C125-E39E-44A7-971B-BFB913E69272}" type="presParOf" srcId="{0F881024-FECB-417B-92AA-229FC07A30D0}" destId="{6DEB2A98-E1F1-40C5-BA1A-562390C24D5C}" srcOrd="1" destOrd="0" presId="urn:microsoft.com/office/officeart/2008/layout/LinedList"/>
    <dgm:cxn modelId="{7302BD17-956E-4224-B0D3-AEB56379A5F9}" type="presParOf" srcId="{6DEB2A98-E1F1-40C5-BA1A-562390C24D5C}" destId="{41517162-B292-42D8-8413-045C751B265B}" srcOrd="0" destOrd="0" presId="urn:microsoft.com/office/officeart/2008/layout/LinedList"/>
    <dgm:cxn modelId="{A1AA07C2-19D4-418C-9B1A-EEA8FF2157AD}" type="presParOf" srcId="{6DEB2A98-E1F1-40C5-BA1A-562390C24D5C}" destId="{1F1B03EA-38D8-4A71-8E84-E307E7B4C188}" srcOrd="1" destOrd="0" presId="urn:microsoft.com/office/officeart/2008/layout/LinedList"/>
    <dgm:cxn modelId="{C0143C41-0DF1-4BDF-AF98-591156B414FD}" type="presParOf" srcId="{0F881024-FECB-417B-92AA-229FC07A30D0}" destId="{2EB2BF75-F864-4763-B20F-32E84E4CBF14}" srcOrd="2" destOrd="0" presId="urn:microsoft.com/office/officeart/2008/layout/LinedList"/>
    <dgm:cxn modelId="{55C5FFF3-713B-4969-9C53-440AD54BB53A}" type="presParOf" srcId="{0F881024-FECB-417B-92AA-229FC07A30D0}" destId="{10324DDB-B827-4488-8B2D-8A1AE6984294}" srcOrd="3" destOrd="0" presId="urn:microsoft.com/office/officeart/2008/layout/LinedList"/>
    <dgm:cxn modelId="{4765B471-9524-47F2-84D2-276AAD4133DE}" type="presParOf" srcId="{10324DDB-B827-4488-8B2D-8A1AE6984294}" destId="{9CC721CF-9982-44E9-931B-D495B2B054EE}" srcOrd="0" destOrd="0" presId="urn:microsoft.com/office/officeart/2008/layout/LinedList"/>
    <dgm:cxn modelId="{101D6B21-A701-41B7-84D7-2F915B96CBC2}" type="presParOf" srcId="{10324DDB-B827-4488-8B2D-8A1AE6984294}" destId="{3A0BB709-CEBC-4448-9593-55AB2C04378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5A2CD-9C2D-4EC9-8C48-F974F6F309F4}">
      <dsp:nvSpPr>
        <dsp:cNvPr id="0" name=""/>
        <dsp:cNvSpPr/>
      </dsp:nvSpPr>
      <dsp:spPr>
        <a:xfrm>
          <a:off x="0" y="675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B1D75-05C2-434F-A3D3-627C71E9108B}">
      <dsp:nvSpPr>
        <dsp:cNvPr id="0" name=""/>
        <dsp:cNvSpPr/>
      </dsp:nvSpPr>
      <dsp:spPr>
        <a:xfrm>
          <a:off x="0" y="675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0" kern="1200" baseline="0" dirty="0"/>
            <a:t>They do not decay over time.</a:t>
          </a:r>
          <a:endParaRPr lang="en-US" sz="2200" kern="1200" dirty="0"/>
        </a:p>
      </dsp:txBody>
      <dsp:txXfrm>
        <a:off x="0" y="675"/>
        <a:ext cx="6291714" cy="789912"/>
      </dsp:txXfrm>
    </dsp:sp>
    <dsp:sp modelId="{A858D528-0198-4F91-8B19-42ABA62EC447}">
      <dsp:nvSpPr>
        <dsp:cNvPr id="0" name=""/>
        <dsp:cNvSpPr/>
      </dsp:nvSpPr>
      <dsp:spPr>
        <a:xfrm>
          <a:off x="0" y="790587"/>
          <a:ext cx="629171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E35DF6-5CB6-43F4-8BF8-ADF95529674F}">
      <dsp:nvSpPr>
        <dsp:cNvPr id="0" name=""/>
        <dsp:cNvSpPr/>
      </dsp:nvSpPr>
      <dsp:spPr>
        <a:xfrm>
          <a:off x="0" y="790587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0" kern="1200" baseline="0" dirty="0"/>
            <a:t>They are energetically stable and remain </a:t>
          </a:r>
          <a:r>
            <a:rPr lang="en-US" sz="2200" i="0" kern="1200" baseline="0" dirty="0">
              <a:highlight>
                <a:srgbClr val="FFFF00"/>
              </a:highlight>
            </a:rPr>
            <a:t>“unchanged” </a:t>
          </a:r>
          <a:r>
            <a:rPr lang="en-US" sz="2200" i="0" kern="1200" baseline="0" dirty="0"/>
            <a:t>in nature.</a:t>
          </a:r>
          <a:endParaRPr lang="en-US" sz="2200" kern="1200" dirty="0"/>
        </a:p>
      </dsp:txBody>
      <dsp:txXfrm>
        <a:off x="0" y="790587"/>
        <a:ext cx="6291714" cy="789912"/>
      </dsp:txXfrm>
    </dsp:sp>
    <dsp:sp modelId="{20251668-6B3B-4B3E-B3B3-06B77BC82B96}">
      <dsp:nvSpPr>
        <dsp:cNvPr id="0" name=""/>
        <dsp:cNvSpPr/>
      </dsp:nvSpPr>
      <dsp:spPr>
        <a:xfrm>
          <a:off x="0" y="1580499"/>
          <a:ext cx="629171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DCBCC0-2037-4DDD-B347-CD738C7DC52E}">
      <dsp:nvSpPr>
        <dsp:cNvPr id="0" name=""/>
        <dsp:cNvSpPr/>
      </dsp:nvSpPr>
      <dsp:spPr>
        <a:xfrm>
          <a:off x="0" y="1580499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0" kern="1200" baseline="0"/>
            <a:t>Common examples:</a:t>
          </a:r>
          <a:endParaRPr lang="en-US" sz="2200" kern="1200"/>
        </a:p>
      </dsp:txBody>
      <dsp:txXfrm>
        <a:off x="0" y="1580499"/>
        <a:ext cx="6291714" cy="789912"/>
      </dsp:txXfrm>
    </dsp:sp>
    <dsp:sp modelId="{89F18291-FB17-4AEE-A4C7-41004C236C28}">
      <dsp:nvSpPr>
        <dsp:cNvPr id="0" name=""/>
        <dsp:cNvSpPr/>
      </dsp:nvSpPr>
      <dsp:spPr>
        <a:xfrm>
          <a:off x="0" y="2370411"/>
          <a:ext cx="629171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70676-2946-4CBE-984C-4B349B8A8CB3}">
      <dsp:nvSpPr>
        <dsp:cNvPr id="0" name=""/>
        <dsp:cNvSpPr/>
      </dsp:nvSpPr>
      <dsp:spPr>
        <a:xfrm>
          <a:off x="0" y="2370411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0" kern="1200" baseline="0"/>
            <a:t>¹²C and ¹³C (Carbon isotopes)</a:t>
          </a:r>
          <a:endParaRPr lang="en-US" sz="2200" kern="1200"/>
        </a:p>
      </dsp:txBody>
      <dsp:txXfrm>
        <a:off x="0" y="2370411"/>
        <a:ext cx="6291714" cy="789912"/>
      </dsp:txXfrm>
    </dsp:sp>
    <dsp:sp modelId="{E1127C8C-417B-4D98-95A6-77DCFED949FE}">
      <dsp:nvSpPr>
        <dsp:cNvPr id="0" name=""/>
        <dsp:cNvSpPr/>
      </dsp:nvSpPr>
      <dsp:spPr>
        <a:xfrm>
          <a:off x="0" y="3160323"/>
          <a:ext cx="629171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B5E97A-B845-41B9-B6DC-CBBB2C4321FA}">
      <dsp:nvSpPr>
        <dsp:cNvPr id="0" name=""/>
        <dsp:cNvSpPr/>
      </dsp:nvSpPr>
      <dsp:spPr>
        <a:xfrm>
          <a:off x="0" y="3160323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0" kern="1200" baseline="0"/>
            <a:t>¹⁶O, ¹⁷O, and ¹⁸O (Oxygen isotopes)</a:t>
          </a:r>
          <a:endParaRPr lang="en-US" sz="2200" kern="1200"/>
        </a:p>
      </dsp:txBody>
      <dsp:txXfrm>
        <a:off x="0" y="3160323"/>
        <a:ext cx="6291714" cy="789912"/>
      </dsp:txXfrm>
    </dsp:sp>
    <dsp:sp modelId="{EABE9667-CEC8-45D0-8ACD-2ED76EBD1071}">
      <dsp:nvSpPr>
        <dsp:cNvPr id="0" name=""/>
        <dsp:cNvSpPr/>
      </dsp:nvSpPr>
      <dsp:spPr>
        <a:xfrm>
          <a:off x="0" y="3950235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210D42-C1C0-4FE0-8F56-D9A6D939BCAD}">
      <dsp:nvSpPr>
        <dsp:cNvPr id="0" name=""/>
        <dsp:cNvSpPr/>
      </dsp:nvSpPr>
      <dsp:spPr>
        <a:xfrm>
          <a:off x="0" y="3950235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0" kern="1200" baseline="0"/>
            <a:t>¹H and ²H (Deuterium)</a:t>
          </a:r>
          <a:endParaRPr lang="en-US" sz="2200" kern="1200"/>
        </a:p>
      </dsp:txBody>
      <dsp:txXfrm>
        <a:off x="0" y="3950235"/>
        <a:ext cx="6291714" cy="789912"/>
      </dsp:txXfrm>
    </dsp:sp>
    <dsp:sp modelId="{A9AF4E59-E38E-4C43-B879-E1F97521EFEE}">
      <dsp:nvSpPr>
        <dsp:cNvPr id="0" name=""/>
        <dsp:cNvSpPr/>
      </dsp:nvSpPr>
      <dsp:spPr>
        <a:xfrm>
          <a:off x="0" y="4740147"/>
          <a:ext cx="629171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788076-BA3B-47A6-9A5D-8DE3ACE4DAA9}">
      <dsp:nvSpPr>
        <dsp:cNvPr id="0" name=""/>
        <dsp:cNvSpPr/>
      </dsp:nvSpPr>
      <dsp:spPr>
        <a:xfrm>
          <a:off x="0" y="4740147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0" kern="1200" baseline="0" dirty="0"/>
            <a:t>.</a:t>
          </a:r>
          <a:endParaRPr lang="en-US" sz="2200" kern="1200" dirty="0"/>
        </a:p>
      </dsp:txBody>
      <dsp:txXfrm>
        <a:off x="0" y="4740147"/>
        <a:ext cx="6291714" cy="7899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6A2B7-B413-4CA3-BFCC-7ED332105273}">
      <dsp:nvSpPr>
        <dsp:cNvPr id="0" name=""/>
        <dsp:cNvSpPr/>
      </dsp:nvSpPr>
      <dsp:spPr>
        <a:xfrm>
          <a:off x="0" y="675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5D5FF-C90D-49CA-99AA-0278E719E616}">
      <dsp:nvSpPr>
        <dsp:cNvPr id="0" name=""/>
        <dsp:cNvSpPr/>
      </dsp:nvSpPr>
      <dsp:spPr>
        <a:xfrm>
          <a:off x="0" y="675"/>
          <a:ext cx="6291714" cy="1105876"/>
        </a:xfrm>
        <a:prstGeom prst="rect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 dirty="0"/>
            <a:t>By measuring isotope ratios, scientists can: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0" y="675"/>
        <a:ext cx="6291714" cy="1105876"/>
      </dsp:txXfrm>
    </dsp:sp>
    <dsp:sp modelId="{C5DE0496-75B6-4EC9-AB28-D1A1AF080BD3}">
      <dsp:nvSpPr>
        <dsp:cNvPr id="0" name=""/>
        <dsp:cNvSpPr/>
      </dsp:nvSpPr>
      <dsp:spPr>
        <a:xfrm>
          <a:off x="0" y="1106552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54912-3612-4563-9A48-47036097D435}">
      <dsp:nvSpPr>
        <dsp:cNvPr id="0" name=""/>
        <dsp:cNvSpPr/>
      </dsp:nvSpPr>
      <dsp:spPr>
        <a:xfrm>
          <a:off x="0" y="1106552"/>
          <a:ext cx="6291714" cy="1105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 dirty="0"/>
            <a:t>Reconstruct </a:t>
          </a:r>
          <a:r>
            <a:rPr lang="en-US" sz="2500" b="1" i="0" kern="1200" baseline="0" dirty="0"/>
            <a:t>past climates</a:t>
          </a:r>
          <a:r>
            <a:rPr lang="en-US" sz="2500" b="0" i="0" kern="1200" baseline="0" dirty="0"/>
            <a:t> (ice cores, shells, fossils).</a:t>
          </a:r>
          <a:endParaRPr lang="en-US" sz="2500" kern="1200" dirty="0"/>
        </a:p>
      </dsp:txBody>
      <dsp:txXfrm>
        <a:off x="0" y="1106552"/>
        <a:ext cx="6291714" cy="1105876"/>
      </dsp:txXfrm>
    </dsp:sp>
    <dsp:sp modelId="{F9525C6B-7800-455D-B463-FFF7DB128E53}">
      <dsp:nvSpPr>
        <dsp:cNvPr id="0" name=""/>
        <dsp:cNvSpPr/>
      </dsp:nvSpPr>
      <dsp:spPr>
        <a:xfrm>
          <a:off x="0" y="2212429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7E423-3853-4C6C-A946-C00EBA0922F7}">
      <dsp:nvSpPr>
        <dsp:cNvPr id="0" name=""/>
        <dsp:cNvSpPr/>
      </dsp:nvSpPr>
      <dsp:spPr>
        <a:xfrm>
          <a:off x="0" y="2212429"/>
          <a:ext cx="6291714" cy="1105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Trace </a:t>
          </a:r>
          <a:r>
            <a:rPr lang="en-US" sz="2500" b="1" i="0" kern="1200" baseline="0"/>
            <a:t>sources of water or nutrients</a:t>
          </a:r>
          <a:r>
            <a:rPr lang="en-US" sz="2500" b="0" i="0" kern="1200" baseline="0"/>
            <a:t> in ecosystems.</a:t>
          </a:r>
          <a:endParaRPr lang="en-US" sz="2500" kern="1200"/>
        </a:p>
      </dsp:txBody>
      <dsp:txXfrm>
        <a:off x="0" y="2212429"/>
        <a:ext cx="6291714" cy="1105876"/>
      </dsp:txXfrm>
    </dsp:sp>
    <dsp:sp modelId="{3F6A1C6A-FD96-4CAE-8FE7-132935FA203A}">
      <dsp:nvSpPr>
        <dsp:cNvPr id="0" name=""/>
        <dsp:cNvSpPr/>
      </dsp:nvSpPr>
      <dsp:spPr>
        <a:xfrm>
          <a:off x="0" y="3318305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DD5009-E8DE-4851-A769-E5A456D7D5A4}">
      <dsp:nvSpPr>
        <dsp:cNvPr id="0" name=""/>
        <dsp:cNvSpPr/>
      </dsp:nvSpPr>
      <dsp:spPr>
        <a:xfrm>
          <a:off x="0" y="3318305"/>
          <a:ext cx="6291714" cy="1105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Study </a:t>
          </a:r>
          <a:r>
            <a:rPr lang="en-US" sz="2500" b="1" i="0" kern="1200" baseline="0"/>
            <a:t>food webs and diet</a:t>
          </a:r>
          <a:r>
            <a:rPr lang="en-US" sz="2500" b="0" i="0" kern="1200" baseline="0"/>
            <a:t> in modern and ancient organisms.</a:t>
          </a:r>
          <a:endParaRPr lang="en-US" sz="2500" kern="1200"/>
        </a:p>
      </dsp:txBody>
      <dsp:txXfrm>
        <a:off x="0" y="3318305"/>
        <a:ext cx="6291714" cy="1105876"/>
      </dsp:txXfrm>
    </dsp:sp>
    <dsp:sp modelId="{2AD75C21-5A6B-4273-BD38-7CD4EDBDD1D7}">
      <dsp:nvSpPr>
        <dsp:cNvPr id="0" name=""/>
        <dsp:cNvSpPr/>
      </dsp:nvSpPr>
      <dsp:spPr>
        <a:xfrm>
          <a:off x="0" y="4424182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B51C38-245C-4DC9-B70C-8CD486C6331A}">
      <dsp:nvSpPr>
        <dsp:cNvPr id="0" name=""/>
        <dsp:cNvSpPr/>
      </dsp:nvSpPr>
      <dsp:spPr>
        <a:xfrm>
          <a:off x="0" y="4424182"/>
          <a:ext cx="6291714" cy="1105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 dirty="0"/>
            <a:t>Identify </a:t>
          </a:r>
          <a:r>
            <a:rPr lang="en-US" sz="2500" b="1" i="0" kern="1200" baseline="0" dirty="0"/>
            <a:t>diagenetic or metamorphic changes</a:t>
          </a:r>
          <a:r>
            <a:rPr lang="en-US" sz="2500" b="0" i="0" kern="1200" baseline="0" dirty="0"/>
            <a:t> in rocks and minerals.</a:t>
          </a:r>
          <a:endParaRPr lang="en-US" sz="2500" kern="1200" dirty="0"/>
        </a:p>
      </dsp:txBody>
      <dsp:txXfrm>
        <a:off x="0" y="4424182"/>
        <a:ext cx="6291714" cy="11058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4AE82-6AB7-4F9C-89A8-D32EC4116736}">
      <dsp:nvSpPr>
        <dsp:cNvPr id="0" name=""/>
        <dsp:cNvSpPr/>
      </dsp:nvSpPr>
      <dsp:spPr>
        <a:xfrm>
          <a:off x="0" y="434524"/>
          <a:ext cx="7216416" cy="13487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b="1" kern="1200" dirty="0"/>
            <a:t>But</a:t>
          </a:r>
          <a:r>
            <a:rPr lang="en-ZA" sz="1700" b="1" kern="1200" dirty="0"/>
            <a:t> the extra neutron in ¹³C makes it heavier — this subtle difference changes how fast they react, diffuse, or evaporate. Those small differences are what we call isotopic fractionation — and they tell us about how natural systems work</a:t>
          </a:r>
          <a:endParaRPr lang="en-US" sz="1700" kern="1200" dirty="0"/>
        </a:p>
      </dsp:txBody>
      <dsp:txXfrm>
        <a:off x="65843" y="500367"/>
        <a:ext cx="7084730" cy="1217104"/>
      </dsp:txXfrm>
    </dsp:sp>
    <dsp:sp modelId="{DBF327B2-4A65-4D51-A2ED-E82F0691A8F6}">
      <dsp:nvSpPr>
        <dsp:cNvPr id="0" name=""/>
        <dsp:cNvSpPr/>
      </dsp:nvSpPr>
      <dsp:spPr>
        <a:xfrm>
          <a:off x="0" y="1881234"/>
          <a:ext cx="7216416" cy="134879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400" kern="1200"/>
            <a:t>Lighter isotopes form weaker bonds → react faster (kinetic effects)</a:t>
          </a:r>
          <a:endParaRPr lang="en-US" sz="3400" kern="1200"/>
        </a:p>
      </dsp:txBody>
      <dsp:txXfrm>
        <a:off x="65843" y="1947077"/>
        <a:ext cx="7084730" cy="1217104"/>
      </dsp:txXfrm>
    </dsp:sp>
    <dsp:sp modelId="{543CB415-9DFA-466F-B481-D0DAC4566F09}">
      <dsp:nvSpPr>
        <dsp:cNvPr id="0" name=""/>
        <dsp:cNvSpPr/>
      </dsp:nvSpPr>
      <dsp:spPr>
        <a:xfrm>
          <a:off x="0" y="3327945"/>
          <a:ext cx="7216416" cy="134879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400" kern="1200"/>
            <a:t>Heavier isotopes prefer condensed phases (equilibrium effects)</a:t>
          </a:r>
          <a:endParaRPr lang="en-US" sz="3400" kern="1200"/>
        </a:p>
      </dsp:txBody>
      <dsp:txXfrm>
        <a:off x="65843" y="3393788"/>
        <a:ext cx="7084730" cy="12171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C35B3E-0E74-4BF9-B717-E3E3A703426B}">
      <dsp:nvSpPr>
        <dsp:cNvPr id="0" name=""/>
        <dsp:cNvSpPr/>
      </dsp:nvSpPr>
      <dsp:spPr>
        <a:xfrm>
          <a:off x="0" y="0"/>
          <a:ext cx="513021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517162-B292-42D8-8413-045C751B265B}">
      <dsp:nvSpPr>
        <dsp:cNvPr id="0" name=""/>
        <dsp:cNvSpPr/>
      </dsp:nvSpPr>
      <dsp:spPr>
        <a:xfrm>
          <a:off x="0" y="0"/>
          <a:ext cx="5130210" cy="2511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b="0" kern="1200" dirty="0"/>
            <a:t>Stable isotope measurements (e.g. O, H, and D) must be expressed relative to a reference standard</a:t>
          </a:r>
          <a:r>
            <a:rPr lang="en-ZA" sz="2700" kern="1200" dirty="0"/>
            <a:t>.</a:t>
          </a:r>
          <a:endParaRPr lang="en-US" sz="2700" kern="1200" dirty="0"/>
        </a:p>
      </dsp:txBody>
      <dsp:txXfrm>
        <a:off x="0" y="0"/>
        <a:ext cx="5130210" cy="2511330"/>
      </dsp:txXfrm>
    </dsp:sp>
    <dsp:sp modelId="{2EB2BF75-F864-4763-B20F-32E84E4CBF14}">
      <dsp:nvSpPr>
        <dsp:cNvPr id="0" name=""/>
        <dsp:cNvSpPr/>
      </dsp:nvSpPr>
      <dsp:spPr>
        <a:xfrm>
          <a:off x="0" y="2511330"/>
          <a:ext cx="513021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C721CF-9982-44E9-931B-D495B2B054EE}">
      <dsp:nvSpPr>
        <dsp:cNvPr id="0" name=""/>
        <dsp:cNvSpPr/>
      </dsp:nvSpPr>
      <dsp:spPr>
        <a:xfrm>
          <a:off x="0" y="2511330"/>
          <a:ext cx="5130210" cy="2511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b="0" kern="1200" dirty="0"/>
            <a:t>On Earth, we use the </a:t>
          </a:r>
          <a:r>
            <a:rPr lang="en-ZA" sz="2700" b="0" kern="1200" dirty="0">
              <a:highlight>
                <a:srgbClr val="00FF00"/>
              </a:highlight>
            </a:rPr>
            <a:t>Standard Mean Ocean Water (SMOW) </a:t>
          </a:r>
          <a:r>
            <a:rPr lang="en-ZA" sz="2700" b="0" kern="1200" dirty="0"/>
            <a:t>as the reference composition for </a:t>
          </a:r>
          <a:r>
            <a:rPr lang="en-ZA" sz="2700" b="0" kern="1200" dirty="0" err="1"/>
            <a:t>δD</a:t>
          </a:r>
          <a:r>
            <a:rPr lang="en-ZA" sz="2700" b="0" kern="1200" dirty="0"/>
            <a:t> and δ¹⁸O values — based on the D/H and ¹⁸O/¹⁶O ratios of ocean water</a:t>
          </a:r>
          <a:endParaRPr lang="en-US" sz="2700" b="0" kern="1200" dirty="0"/>
        </a:p>
      </dsp:txBody>
      <dsp:txXfrm>
        <a:off x="0" y="2511330"/>
        <a:ext cx="5130210" cy="2511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4047E-6450-528A-955C-AB01963FD8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8DDCEF-B148-3E9C-EA07-3020543EB3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926AC-CBB5-9736-7F21-BFAA6F571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E6DF2-9379-9AA4-6414-4E59A705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8BCDB-467B-CE29-F8BC-0EACFFD04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222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91CFC-1F0D-B1FF-D5C5-36BDCF18D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99B7B-8C38-38ED-9450-AEB590F80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8BFEE-7239-A415-EC60-6D10BF90F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0667F-A953-7440-27FB-5F6DAD93B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6836C-5679-72CA-8007-33BBA8837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95943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A230B-6C1E-2702-7770-AA0341883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6C507-E89C-8830-2740-BDF50C097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07DA7-1C75-D81A-6E9B-A9146D397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2629B-3670-E799-2D7B-564D0DA04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EF54C-D3CC-FF4C-1A35-1DE5382B2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0077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193F-2FD8-59C4-684D-CC04E405E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33C3-EDB0-DEB3-4685-C907A1621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D2A88-4FF4-687E-E0FA-79E3593A8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E8864F-8373-5701-DF81-89EA7F4C9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7284F-FD91-1826-8371-755DE8218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37182-D0D3-33C3-61BD-9B1CD605C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5699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3203A-2460-8542-CFD2-2BDFEECE9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F73A7-525E-B0A8-562C-37808BD1B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AAAF3-E7E5-3CC4-6E43-803D4629F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B8E544-C6E4-BE07-32A7-1B41F34A3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EB4A0-C86D-EC0B-0B17-49BB10D48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1FB354-2034-9EF3-27A9-554F22406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C0C94F-46B7-662C-85A6-B804FDD9B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0CF3DE-2B7E-FF34-1C6A-BBB29A18D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8050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53F24-F999-95B3-87A2-687091D0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1F0A95-6422-95BF-7BE5-D52869AD7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85C5B4-BB0B-B5F5-67C2-078F1C1B2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E0532-7357-5998-1F3E-D0F33A15A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3295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AEED4B-153A-6C10-3D42-21157459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BAFDC4-F27F-809F-DD5B-2C2DA71AD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4627C-6196-CCAF-CBAF-6EF69221A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6242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B8C58-BD24-C097-9FF9-E775F7CD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630B5-ED85-A703-299C-D4F7BAF36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CE415-CE42-6BDB-8756-CDA6CDB28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BDAB5-FDEA-3083-7B97-D961CE016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10EBC4-708F-5FAC-E81F-07BD6693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B5087-247C-76AE-DBAA-FE73D39A2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3630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3D690-D916-F7DC-CF8B-5402E4BB7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D368B0-B2E4-6DFB-789F-64577E3CD9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F6C98-58D2-3A1C-4E55-3520886E1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09B65-FF97-B63A-6445-0B905BA4E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30F521-14A9-D413-5CCB-9BE32AA7E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3369A-843F-F172-F8BE-A61622A6A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9273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BF364-07F0-F0E1-03C0-C30FA58B2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A9C2B5-D585-1CE4-1548-A9D66EC4D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06465-1CE4-6776-0496-E9D744EA4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2B8C6-4C89-967E-5098-926BAD0A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B0CBC-35C7-8B27-B800-B551D133F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480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1DCACB-6E48-2D97-2574-B94848DE21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73AD07-4986-78D6-8274-AF53766F7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35F39-4F7F-80CD-0FCF-753F8C593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50E48-51AF-E4AB-6FFC-9308870A9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9C071-5C41-BF8D-9CD5-39B7409F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55423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00466-41AD-D26F-98E4-16E4447D0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B110D-C98B-6D54-3171-9C937A0E0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8F5A5-9C27-D096-7B7B-AD991C463B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F5E030-B39B-4882-8A2B-B65652B381C2}" type="datetimeFigureOut">
              <a:rPr lang="en-ZA" smtClean="0"/>
              <a:t>2025/12/01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7D6C6-A6B5-315F-9A38-6E0449681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5EE8D-AB54-3BB8-AA5B-53F8ECA19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AD2FFE-4556-4B94-ACA1-7902E12CD1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5957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 descr="Chemical Compounds">
            <a:extLst>
              <a:ext uri="{FF2B5EF4-FFF2-40B4-BE49-F238E27FC236}">
                <a16:creationId xmlns:a16="http://schemas.microsoft.com/office/drawing/2014/main" id="{51E64808-CC7B-F149-F507-7E843B416F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1" b="285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B612F6-B7A8-3A14-5D8E-7BBCBE7C4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Stable Isotopes</a:t>
            </a:r>
            <a:endParaRPr lang="en-ZA" sz="52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6D8F98-A33C-3D0F-117A-0B99BEDDC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Cris Lana</a:t>
            </a:r>
            <a:endParaRPr lang="en-Z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64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3721C7-91AF-073F-0416-E603B618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What are stable Isotopes?</a:t>
            </a:r>
            <a:endParaRPr lang="en-ZA" dirty="0">
              <a:solidFill>
                <a:srgbClr val="FFFFFF"/>
              </a:solidFill>
            </a:endParaRP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737A973E-2BA6-3ECC-6A98-926C70EECB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503542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6071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754AF-A550-7C6D-961F-C02A3BE9BE6F}"/>
              </a:ext>
            </a:extLst>
          </p:cNvPr>
          <p:cNvSpPr txBox="1"/>
          <p:nvPr/>
        </p:nvSpPr>
        <p:spPr>
          <a:xfrm>
            <a:off x="4727344" y="2730819"/>
            <a:ext cx="6906491" cy="756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b="0" i="0" baseline="0" dirty="0"/>
              <a:t>Their ratios (e.g. </a:t>
            </a:r>
            <a:r>
              <a:rPr lang="en-US" b="1" i="0" baseline="30000" dirty="0"/>
              <a:t>13</a:t>
            </a:r>
            <a:r>
              <a:rPr lang="en-US" b="1" i="0" baseline="0" dirty="0"/>
              <a:t>C</a:t>
            </a:r>
            <a:r>
              <a:rPr lang="en-US" b="1" dirty="0"/>
              <a:t>/ </a:t>
            </a:r>
            <a:r>
              <a:rPr lang="en-US" b="1" baseline="30000" dirty="0"/>
              <a:t>12</a:t>
            </a:r>
            <a:r>
              <a:rPr lang="en-US" b="1" dirty="0"/>
              <a:t>C</a:t>
            </a:r>
            <a:r>
              <a:rPr lang="en-US" b="0" i="0" baseline="0" dirty="0"/>
              <a:t>) vary in predictable ways depending on temperature, metabolism, and environment.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22AE36-B045-878C-A4EE-B08FB79C81E5}"/>
              </a:ext>
            </a:extLst>
          </p:cNvPr>
          <p:cNvSpPr txBox="1"/>
          <p:nvPr/>
        </p:nvSpPr>
        <p:spPr>
          <a:xfrm>
            <a:off x="4397387" y="4366817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b="1" i="0" baseline="0" dirty="0"/>
              <a:t>Stable isotopes act as natural tracers</a:t>
            </a:r>
            <a:r>
              <a:rPr lang="en-US" b="0" i="0" baseline="0" dirty="0"/>
              <a:t> — they record physical, chemical, and biological processes.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1D1F46-0D6E-B456-07ED-95E08E483355}"/>
              </a:ext>
            </a:extLst>
          </p:cNvPr>
          <p:cNvSpPr txBox="1">
            <a:spLocks/>
          </p:cNvSpPr>
          <p:nvPr/>
        </p:nvSpPr>
        <p:spPr>
          <a:xfrm>
            <a:off x="233163" y="2362539"/>
            <a:ext cx="2951205" cy="251121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rgbClr val="FFFFFF"/>
                </a:solidFill>
              </a:rPr>
              <a:t>What are stable Isotopes?</a:t>
            </a:r>
            <a:endParaRPr lang="en-ZA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6983BC-1150-B925-97AF-A48EC8801596}"/>
              </a:ext>
            </a:extLst>
          </p:cNvPr>
          <p:cNvSpPr txBox="1"/>
          <p:nvPr/>
        </p:nvSpPr>
        <p:spPr>
          <a:xfrm>
            <a:off x="5259323" y="1394743"/>
            <a:ext cx="67707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i="0" baseline="0" dirty="0"/>
              <a:t>Used to study biological, environmental, and geological processes through isotopic fractionation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40955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A20B43-E06F-575C-D098-60825227B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ZA">
                <a:solidFill>
                  <a:srgbClr val="FFFFFF"/>
                </a:solidFill>
              </a:rPr>
              <a:t>Why Are Stable Isotopes Important?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B75CDCE2-0C07-3F46-B878-91BC8A91CA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09653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2426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176008-5420-3372-EE18-C63F387EF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56129A-816E-BB98-8AE5-764ABFE02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824" y="1248738"/>
            <a:ext cx="8430768" cy="5058461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60B646-E434-FE74-C02E-FED122A0A41B}"/>
              </a:ext>
            </a:extLst>
          </p:cNvPr>
          <p:cNvSpPr txBox="1"/>
          <p:nvPr/>
        </p:nvSpPr>
        <p:spPr>
          <a:xfrm>
            <a:off x="0" y="85760"/>
            <a:ext cx="12106655" cy="1077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ZA" sz="3200" dirty="0"/>
              <a:t>Stable isotopes are powerful tools for understanding Earth’s systems through time.</a:t>
            </a:r>
          </a:p>
        </p:txBody>
      </p:sp>
    </p:spTree>
    <p:extLst>
      <p:ext uri="{BB962C8B-B14F-4D97-AF65-F5344CB8AC3E}">
        <p14:creationId xmlns:p14="http://schemas.microsoft.com/office/powerpoint/2010/main" val="1032703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73076-47BD-17DC-FA1D-F69A9621B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2" y="557212"/>
            <a:ext cx="8905875" cy="591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78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607B8E-29A8-44BC-6551-1833A7356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583" y="3681970"/>
            <a:ext cx="2459241" cy="27931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DA6DCE-7A1F-588D-4377-394DE61A2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22" y="282320"/>
            <a:ext cx="8849442" cy="559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800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B72B9-F82E-B529-273B-8477BEAB8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C860D4-8003-6907-D5D0-26101497A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79" y="585215"/>
            <a:ext cx="5648193" cy="18497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56BC60-465E-0ABD-CA41-616A8C3CF111}"/>
              </a:ext>
            </a:extLst>
          </p:cNvPr>
          <p:cNvSpPr txBox="1"/>
          <p:nvPr/>
        </p:nvSpPr>
        <p:spPr>
          <a:xfrm>
            <a:off x="7115175" y="554767"/>
            <a:ext cx="4563618" cy="3760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r>
              <a:rPr lang="en-US" b="1" dirty="0"/>
              <a:t>Isotopes behave chemically almost identically.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r>
              <a:rPr lang="en-US" b="1" dirty="0"/>
              <a:t>BUT their physical properties (mass, diffusion, reaction rates) differ slightly — leading to </a:t>
            </a:r>
            <a:r>
              <a:rPr lang="en-US" b="1" dirty="0">
                <a:highlight>
                  <a:srgbClr val="FFFF00"/>
                </a:highlight>
              </a:rPr>
              <a:t>isotopic fractionation</a:t>
            </a:r>
            <a:r>
              <a:rPr lang="en-US" b="1" dirty="0"/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7C83C5-097A-BC51-20D4-DA670574B7B4}"/>
              </a:ext>
            </a:extLst>
          </p:cNvPr>
          <p:cNvSpPr txBox="1"/>
          <p:nvPr/>
        </p:nvSpPr>
        <p:spPr>
          <a:xfrm>
            <a:off x="713232" y="3384394"/>
            <a:ext cx="106893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800" b="1" dirty="0"/>
              <a:t>Understanding Fractionation = Understanding Chemical Processes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859533-E15D-D224-F019-7C0385C3BD15}"/>
              </a:ext>
            </a:extLst>
          </p:cNvPr>
          <p:cNvSpPr txBox="1"/>
          <p:nvPr/>
        </p:nvSpPr>
        <p:spPr>
          <a:xfrm>
            <a:off x="713232" y="4541348"/>
            <a:ext cx="1068933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What is Fractionation then?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3729673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Formulas written on a blackboard">
            <a:extLst>
              <a:ext uri="{FF2B5EF4-FFF2-40B4-BE49-F238E27FC236}">
                <a16:creationId xmlns:a16="http://schemas.microsoft.com/office/drawing/2014/main" id="{38F623B6-23FE-B842-7119-4058E56817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A47DF5-0519-01B1-AD30-F0883B03C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1"/>
            <a:ext cx="10040112" cy="15636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Fractionation</a:t>
            </a:r>
            <a:r>
              <a:rPr lang="en-US" sz="5400" dirty="0">
                <a:solidFill>
                  <a:srgbClr val="FFFFFF"/>
                </a:solidFill>
              </a:rPr>
              <a:t>?</a:t>
            </a:r>
            <a:r>
              <a:rPr lang="en-US" sz="1600" b="1" kern="12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A68303-BE1D-D648-5D47-44FBF1EC4D3F}"/>
              </a:ext>
            </a:extLst>
          </p:cNvPr>
          <p:cNvSpPr txBox="1"/>
          <p:nvPr/>
        </p:nvSpPr>
        <p:spPr>
          <a:xfrm>
            <a:off x="5959602" y="4758157"/>
            <a:ext cx="6232398" cy="203132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We will see: </a:t>
            </a:r>
          </a:p>
          <a:p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1800" dirty="0">
                <a:solidFill>
                  <a:srgbClr val="FFFFFF"/>
                </a:solidFill>
              </a:rPr>
              <a:t>1) What is fractionation</a:t>
            </a:r>
            <a:br>
              <a:rPr lang="en-US" sz="1800" dirty="0">
                <a:solidFill>
                  <a:srgbClr val="FFFFFF"/>
                </a:solidFill>
              </a:rPr>
            </a:b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1800" dirty="0">
                <a:solidFill>
                  <a:srgbClr val="FFFFFF"/>
                </a:solidFill>
              </a:rPr>
              <a:t>2) Types of fractionation </a:t>
            </a:r>
            <a:br>
              <a:rPr lang="en-US" sz="1800" dirty="0">
                <a:solidFill>
                  <a:srgbClr val="FFFFFF"/>
                </a:solidFill>
              </a:rPr>
            </a:b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1800" dirty="0">
                <a:solidFill>
                  <a:srgbClr val="FFFFFF"/>
                </a:solidFill>
              </a:rPr>
              <a:t>3) How to work with fractionation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3338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B11DD-C4C9-43BF-5C51-F16E89EBE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5A6488C2-4773-9EE2-ADB3-9F0A77D9FB5F}"/>
              </a:ext>
            </a:extLst>
          </p:cNvPr>
          <p:cNvGraphicFramePr/>
          <p:nvPr/>
        </p:nvGraphicFramePr>
        <p:xfrm>
          <a:off x="4303332" y="891606"/>
          <a:ext cx="7216416" cy="5111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3F08766-8A55-D1F8-3317-8471CDC6A0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665" y="2380407"/>
            <a:ext cx="3882402" cy="127148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AC20D4E-CB33-177F-949F-9544FB459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855133"/>
            <a:ext cx="3224802" cy="4160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300" dirty="0"/>
              <a:t>Fractionation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49FE04-0570-F67E-65F7-A29766F090EE}"/>
              </a:ext>
            </a:extLst>
          </p:cNvPr>
          <p:cNvSpPr txBox="1"/>
          <p:nvPr/>
        </p:nvSpPr>
        <p:spPr>
          <a:xfrm>
            <a:off x="4303332" y="531968"/>
            <a:ext cx="7216416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dirty="0"/>
              <a:t>¹²C and ¹³C are both carbon — same number of protons and electrons, so they form the same chemical compounds. </a:t>
            </a:r>
          </a:p>
        </p:txBody>
      </p:sp>
    </p:spTree>
    <p:extLst>
      <p:ext uri="{BB962C8B-B14F-4D97-AF65-F5344CB8AC3E}">
        <p14:creationId xmlns:p14="http://schemas.microsoft.com/office/powerpoint/2010/main" val="302399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90EF621-E024-0092-7946-E5DFEBB9250B}"/>
              </a:ext>
            </a:extLst>
          </p:cNvPr>
          <p:cNvGrpSpPr/>
          <p:nvPr/>
        </p:nvGrpSpPr>
        <p:grpSpPr>
          <a:xfrm>
            <a:off x="1417320" y="2713212"/>
            <a:ext cx="9100704" cy="1212120"/>
            <a:chOff x="0" y="3888710"/>
            <a:chExt cx="7216416" cy="12121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B677313-F667-3CC7-290D-791C15A3FE10}"/>
                </a:ext>
              </a:extLst>
            </p:cNvPr>
            <p:cNvSpPr/>
            <p:nvPr/>
          </p:nvSpPr>
          <p:spPr>
            <a:xfrm>
              <a:off x="0" y="3888710"/>
              <a:ext cx="7216416" cy="1212120"/>
            </a:xfrm>
            <a:prstGeom prst="round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/>
            <a:lstStyle/>
            <a:p>
              <a:endParaRPr lang="en-ZA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FB2DCAB1-7F0C-31D8-5A29-676F3B3A5BA5}"/>
                </a:ext>
              </a:extLst>
            </p:cNvPr>
            <p:cNvSpPr txBox="1"/>
            <p:nvPr/>
          </p:nvSpPr>
          <p:spPr>
            <a:xfrm>
              <a:off x="59171" y="3947881"/>
              <a:ext cx="7098074" cy="1093778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2000" b="1" kern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Fractionation occurs during phase changes, reactions, and biological processes</a:t>
              </a:r>
              <a:endParaRPr lang="en-US" sz="2000" b="1" kern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0434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A67AC61-613B-AB91-2EB0-2EB6EADD4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804" y="0"/>
            <a:ext cx="7496839" cy="13295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A286D4-87B8-DE29-3491-D839AB9A057E}"/>
              </a:ext>
            </a:extLst>
          </p:cNvPr>
          <p:cNvSpPr txBox="1"/>
          <p:nvPr/>
        </p:nvSpPr>
        <p:spPr>
          <a:xfrm>
            <a:off x="1490472" y="3054096"/>
            <a:ext cx="9198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How does it work?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837960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9F6EE-CBC6-7580-40BE-5E99D4E20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7D40D5-5866-0CD3-76E4-5A244B7DE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22" y="2807208"/>
            <a:ext cx="11442513" cy="3511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8592D3-61B0-5B21-25F1-2212C7328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804" y="0"/>
            <a:ext cx="7496839" cy="132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18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5FCFD8-198D-7AC0-B971-350E21CB83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92" t="18659"/>
          <a:stretch>
            <a:fillRect/>
          </a:stretch>
        </p:blipFill>
        <p:spPr>
          <a:xfrm>
            <a:off x="173226" y="1059290"/>
            <a:ext cx="7682294" cy="49359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B4B2FE-3424-8AEA-7F47-B789DD0699FE}"/>
              </a:ext>
            </a:extLst>
          </p:cNvPr>
          <p:cNvSpPr txBox="1"/>
          <p:nvPr/>
        </p:nvSpPr>
        <p:spPr>
          <a:xfrm>
            <a:off x="8220456" y="2412158"/>
            <a:ext cx="3191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How can we generate this type of data?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1282977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10D656-3833-E75B-1ED8-4BA2F91054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23" b="12690"/>
          <a:stretch>
            <a:fillRect/>
          </a:stretch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89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27996C-3CAC-9C29-5E21-22596535F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74" y="719137"/>
            <a:ext cx="3885108" cy="5419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6DD78A-F1DB-1B4B-B9DC-8422C8056F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92"/>
          <a:stretch>
            <a:fillRect/>
          </a:stretch>
        </p:blipFill>
        <p:spPr>
          <a:xfrm rot="16200000">
            <a:off x="6140757" y="1254395"/>
            <a:ext cx="5576694" cy="4405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CF7D20-E3EB-90B5-75F7-5E62D926E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947717" y="2667292"/>
            <a:ext cx="5419725" cy="157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834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F81ED2-FB42-8809-38CC-AB0520600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88" y="0"/>
            <a:ext cx="11241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15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ow are ice cores dated? - AntarcticGlaciers.org">
            <a:extLst>
              <a:ext uri="{FF2B5EF4-FFF2-40B4-BE49-F238E27FC236}">
                <a16:creationId xmlns:a16="http://schemas.microsoft.com/office/drawing/2014/main" id="{80ABC911-B229-77BE-226F-52980CE8D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457200"/>
            <a:ext cx="76962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759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3C80-5AD2-0505-6585-688D6C7AB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1"/>
            <a:ext cx="4876801" cy="1569516"/>
          </a:xfrm>
        </p:spPr>
        <p:txBody>
          <a:bodyPr anchor="t">
            <a:normAutofit/>
          </a:bodyPr>
          <a:lstStyle/>
          <a:p>
            <a:r>
              <a:rPr lang="en-US" dirty="0"/>
              <a:t>Delta (</a:t>
            </a:r>
            <a:r>
              <a:rPr lang="el-GR" dirty="0"/>
              <a:t>δ</a:t>
            </a:r>
            <a:r>
              <a:rPr lang="en-US" dirty="0"/>
              <a:t>) notation</a:t>
            </a:r>
            <a:endParaRPr lang="en-ZA" dirty="0"/>
          </a:p>
        </p:txBody>
      </p:sp>
      <p:pic>
        <p:nvPicPr>
          <p:cNvPr id="10" name="Picture 9" descr="A math equations with numbers and lines&#10;&#10;AI-generated content may be incorrect.">
            <a:extLst>
              <a:ext uri="{FF2B5EF4-FFF2-40B4-BE49-F238E27FC236}">
                <a16:creationId xmlns:a16="http://schemas.microsoft.com/office/drawing/2014/main" id="{45FF1DB1-842C-404D-9C19-52C271823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65" y="2655836"/>
            <a:ext cx="4806291" cy="1718248"/>
          </a:xfrm>
          <a:prstGeom prst="rect">
            <a:avLst/>
          </a:prstGeom>
        </p:spPr>
      </p:pic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1CBFE5A6-959C-1E80-353D-08528804656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00799" y="960119"/>
          <a:ext cx="5130210" cy="5022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BD85DE0-CA9E-8E6A-5CA7-8CA4D934702C}"/>
              </a:ext>
            </a:extLst>
          </p:cNvPr>
          <p:cNvSpPr txBox="1"/>
          <p:nvPr/>
        </p:nvSpPr>
        <p:spPr>
          <a:xfrm>
            <a:off x="418265" y="5139753"/>
            <a:ext cx="60910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ZA" sz="3200" b="0" dirty="0">
                <a:highlight>
                  <a:srgbClr val="00FF00"/>
                </a:highlight>
              </a:rPr>
              <a:t>Standard Mean Ocean Water (SMOW)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3489429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8605DB8-DF02-19F9-B235-4DFB60783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12" y="604443"/>
            <a:ext cx="12003175" cy="564911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A10184B-8930-32FA-39AA-359E1E1CAEED}"/>
              </a:ext>
            </a:extLst>
          </p:cNvPr>
          <p:cNvSpPr/>
          <p:nvPr/>
        </p:nvSpPr>
        <p:spPr>
          <a:xfrm>
            <a:off x="676656" y="5513832"/>
            <a:ext cx="6007608" cy="90478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52635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57B8BD-1313-9FC6-6B7B-496C11F61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12" y="626951"/>
            <a:ext cx="5020376" cy="15908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206B82-F582-AAF0-742D-1B8581B6C8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58"/>
          <a:stretch>
            <a:fillRect/>
          </a:stretch>
        </p:blipFill>
        <p:spPr>
          <a:xfrm>
            <a:off x="5825744" y="2611126"/>
            <a:ext cx="5850288" cy="9366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A6059B-3759-3DE8-75A9-52BA1F9EB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27" y="2441547"/>
            <a:ext cx="4535941" cy="32734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8576CB-DC1F-9410-48B7-CEDC6A9DC2B7}"/>
              </a:ext>
            </a:extLst>
          </p:cNvPr>
          <p:cNvSpPr txBox="1"/>
          <p:nvPr/>
        </p:nvSpPr>
        <p:spPr>
          <a:xfrm>
            <a:off x="6096000" y="365760"/>
            <a:ext cx="5205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Example </a:t>
            </a:r>
            <a:endParaRPr lang="en-ZA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924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1302D1-F418-C031-CF4F-3E78215E1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37" y="251671"/>
            <a:ext cx="5936163" cy="17422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B79A29-F2DA-D2DE-01EC-B937AEC97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140" y="1993892"/>
            <a:ext cx="6401326" cy="12123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42755E-FC41-81F5-6D8F-26FD2CCFC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037" y="3239285"/>
            <a:ext cx="6296904" cy="31151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8599E9-E0CF-49F7-05AD-8209F44FB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4840" y="3993000"/>
            <a:ext cx="5269412" cy="236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98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EAD73-1BD7-92AA-C478-2E6AC410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30BF13-5FC6-BAD3-F62D-B4C243582E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9810" b="23941"/>
          <a:stretch>
            <a:fillRect/>
          </a:stretch>
        </p:blipFill>
        <p:spPr>
          <a:xfrm>
            <a:off x="20" y="152"/>
            <a:ext cx="12191980" cy="68578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6E7184-4A5D-9799-BF19-EF916B63B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85233"/>
            <a:ext cx="5758628" cy="335585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b="1" kern="1200" dirty="0">
                <a:latin typeface="+mj-lt"/>
                <a:ea typeface="+mj-ea"/>
                <a:cs typeface="+mj-cs"/>
              </a:rPr>
              <a:t>Delta (δ)</a:t>
            </a:r>
            <a:br>
              <a:rPr lang="en-US" sz="4200" b="1" kern="1200" dirty="0">
                <a:latin typeface="+mj-lt"/>
                <a:ea typeface="+mj-ea"/>
                <a:cs typeface="+mj-cs"/>
              </a:rPr>
            </a:br>
            <a:br>
              <a:rPr lang="en-US" sz="4200" b="1" kern="1200" dirty="0">
                <a:latin typeface="+mj-lt"/>
                <a:ea typeface="+mj-ea"/>
                <a:cs typeface="+mj-cs"/>
              </a:rPr>
            </a:br>
            <a:r>
              <a:rPr lang="en-US" sz="4200" b="1" kern="1200" dirty="0">
                <a:latin typeface="+mj-lt"/>
                <a:ea typeface="+mj-ea"/>
                <a:cs typeface="+mj-cs"/>
              </a:rPr>
              <a:t>If I collect water from the Atlantic Ocean. What will be my </a:t>
            </a:r>
            <a:r>
              <a:rPr lang="el-GR" sz="4400" dirty="0"/>
              <a:t>δ¹⁸</a:t>
            </a:r>
            <a:r>
              <a:rPr lang="en-ZA" sz="4400" dirty="0"/>
              <a:t>O</a:t>
            </a:r>
            <a:r>
              <a:rPr lang="en-US" sz="4200" b="1" kern="1200" dirty="0">
                <a:latin typeface="+mj-lt"/>
                <a:ea typeface="+mj-ea"/>
                <a:cs typeface="+mj-cs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999079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BAE19-52FA-ACE4-B75A-92F2B1F9A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7907EE4E-31FF-AA11-2BCC-9629581D51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117" y="952500"/>
            <a:ext cx="4124557" cy="3524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fontAlgn="base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δ¹⁸O = ~0‰ (by definition, because SMOW ≈ mean ocean water).</a:t>
            </a:r>
            <a:b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kumimoji="0" lang="en-US" altLang="en-US" sz="23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 marL="0" marR="0" lvl="0" indent="0" fontAlgn="base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r>
              <a:rPr kumimoji="0" lang="en-US" altLang="en-US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+mj-lt"/>
                <a:ea typeface="+mj-ea"/>
                <a:cs typeface="+mj-cs"/>
              </a:rPr>
              <a:t>But</a:t>
            </a:r>
            <a: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local variations exist:</a:t>
            </a:r>
          </a:p>
          <a:p>
            <a:pPr marL="0" marR="0" lvl="0" indent="0" fontAlgn="base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Tropical Atlantic: slightly positive (~+0.2 to +0.5‰).</a:t>
            </a:r>
          </a:p>
          <a:p>
            <a:pPr marL="0" marR="0" lvl="0" indent="0" fontAlgn="base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b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Polar or high-latitude waters: slightly negative (~–0.5 to –1.0‰).</a:t>
            </a:r>
            <a:b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</a:rPr>
            </a:br>
            <a:b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</a:rPr>
            </a:br>
            <a:b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</a:rPr>
            </a:br>
            <a:b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</a:rPr>
            </a:br>
            <a:br>
              <a:rPr kumimoji="0" lang="en-US" altLang="en-US" sz="23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</a:rPr>
            </a:br>
            <a:r>
              <a:rPr kumimoji="0" lang="en-US" altLang="en-US" sz="44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+mj-lt"/>
                <a:ea typeface="+mj-ea"/>
                <a:cs typeface="+mj-cs"/>
              </a:rPr>
              <a:t>Why?</a:t>
            </a:r>
          </a:p>
          <a:p>
            <a:pPr marL="0" marR="0" lvl="0" indent="0" fontAlgn="base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endParaRPr kumimoji="0" lang="en-US" altLang="en-US" sz="23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FFFC63-4982-EE82-F061-EEA939DCD9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039"/>
          <a:stretch>
            <a:fillRect/>
          </a:stretch>
        </p:blipFill>
        <p:spPr>
          <a:xfrm>
            <a:off x="5261956" y="10"/>
            <a:ext cx="693004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39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F1BBA1-6ED3-861C-3E60-E1DD2432489E}"/>
              </a:ext>
            </a:extLst>
          </p:cNvPr>
          <p:cNvSpPr txBox="1"/>
          <p:nvPr/>
        </p:nvSpPr>
        <p:spPr>
          <a:xfrm>
            <a:off x="806958" y="839462"/>
            <a:ext cx="111168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800" b="1" dirty="0"/>
              <a:t>Evaporation and Condensation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b="1" dirty="0"/>
              <a:t>Evaporation prefers lighter isotopes (¹⁶O) — </a:t>
            </a:r>
            <a:r>
              <a:rPr lang="en-ZA" sz="2800" b="1" dirty="0">
                <a:highlight>
                  <a:srgbClr val="00FF00"/>
                </a:highlight>
              </a:rPr>
              <a:t>water vapour becomes isotopically </a:t>
            </a:r>
            <a:r>
              <a:rPr lang="en-ZA" sz="2800" b="1" i="1" dirty="0">
                <a:highlight>
                  <a:srgbClr val="00FF00"/>
                </a:highlight>
              </a:rPr>
              <a:t>light – they form clouds over the ocean in the tropics</a:t>
            </a:r>
            <a:r>
              <a:rPr lang="en-ZA" sz="2800" b="1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b="1" dirty="0"/>
              <a:t>The remaining ocean water in the tropics becomes enriched in ¹⁸O → δ¹⁸O increases (positive).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B153ED-1975-3154-BECC-C4F7D330F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22" y="4249367"/>
            <a:ext cx="4952197" cy="17691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E18C59-5F6F-06CB-752A-0288DEF6E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416" y="3581316"/>
            <a:ext cx="5301234" cy="279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88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leoclimatology: The Oxygen Balance">
            <a:extLst>
              <a:ext uri="{FF2B5EF4-FFF2-40B4-BE49-F238E27FC236}">
                <a16:creationId xmlns:a16="http://schemas.microsoft.com/office/drawing/2014/main" id="{E62BB972-823B-CC48-8330-E3B06FDFE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1925"/>
            <a:ext cx="57150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D8A87B-D5C1-18DC-D650-022FA6EF1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3557587"/>
            <a:ext cx="5143500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178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0C11F-5C89-FD37-75C1-63536ED8D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49744F-8E17-E1C3-39EF-F56B0D9080B3}"/>
              </a:ext>
            </a:extLst>
          </p:cNvPr>
          <p:cNvSpPr txBox="1"/>
          <p:nvPr/>
        </p:nvSpPr>
        <p:spPr>
          <a:xfrm>
            <a:off x="806958" y="839462"/>
            <a:ext cx="111168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800" b="1" dirty="0"/>
              <a:t>Rainout and Cooling Toward Poles</a:t>
            </a:r>
            <a:endParaRPr lang="en-ZA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b="1" dirty="0"/>
              <a:t>As moist air moves poleward, ¹⁸O condenses and rains out first, leaving residual vapour progressively lighter.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b="1" dirty="0"/>
              <a:t>Polar precipitation and surface waters are depleted in ¹⁸O → δ¹⁸O decreases (negative).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6019DF-2DDB-2F54-70B8-DF0E01850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43" y="3429000"/>
            <a:ext cx="4799165" cy="1714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3009BF-4F24-495D-9B2C-120A0EBA3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025" y="2826488"/>
            <a:ext cx="5010150" cy="332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74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DCB155-C412-6DC9-44C6-A72206EDF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687" y="1760537"/>
            <a:ext cx="6524625" cy="4581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B6F03E-0775-4B8B-3156-04E610B63D00}"/>
              </a:ext>
            </a:extLst>
          </p:cNvPr>
          <p:cNvSpPr txBox="1"/>
          <p:nvPr/>
        </p:nvSpPr>
        <p:spPr>
          <a:xfrm>
            <a:off x="0" y="515938"/>
            <a:ext cx="12192000" cy="95410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ZA" sz="2800" dirty="0"/>
              <a:t>Fractionation occurs during phase changes, reactions in natural processes (biological, geological)</a:t>
            </a:r>
          </a:p>
        </p:txBody>
      </p:sp>
    </p:spTree>
    <p:extLst>
      <p:ext uri="{BB962C8B-B14F-4D97-AF65-F5344CB8AC3E}">
        <p14:creationId xmlns:p14="http://schemas.microsoft.com/office/powerpoint/2010/main" val="3725033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D6AB5-11BD-AC9B-79D9-28A06201B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isotope fractionation</a:t>
            </a:r>
            <a:endParaRPr lang="en-Z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6D5CD-FC6B-80AF-19E6-65CA88A3BDAC}"/>
              </a:ext>
            </a:extLst>
          </p:cNvPr>
          <p:cNvSpPr txBox="1"/>
          <p:nvPr/>
        </p:nvSpPr>
        <p:spPr>
          <a:xfrm>
            <a:off x="182878" y="2468881"/>
            <a:ext cx="11551921" cy="120032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3600" dirty="0"/>
              <a:t>There are two main types of isotope fractionation, each driven by different physical or chemical mechanisms:</a:t>
            </a:r>
          </a:p>
        </p:txBody>
      </p:sp>
    </p:spTree>
    <p:extLst>
      <p:ext uri="{BB962C8B-B14F-4D97-AF65-F5344CB8AC3E}">
        <p14:creationId xmlns:p14="http://schemas.microsoft.com/office/powerpoint/2010/main" val="3671883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CE4CE1-379C-03A6-843F-07EE6FE92130}"/>
              </a:ext>
            </a:extLst>
          </p:cNvPr>
          <p:cNvSpPr txBox="1"/>
          <p:nvPr/>
        </p:nvSpPr>
        <p:spPr>
          <a:xfrm>
            <a:off x="774700" y="1407261"/>
            <a:ext cx="10756900" cy="20313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ZA" dirty="0"/>
              <a:t>Occurs when two or more substances (phases) are in isotopic equilibrium</a:t>
            </a:r>
          </a:p>
          <a:p>
            <a:endParaRPr lang="en-ZA" dirty="0"/>
          </a:p>
          <a:p>
            <a:r>
              <a:rPr lang="en-ZA" dirty="0"/>
              <a:t>We have an isotope exchange until a thermodynamic balance is achieved.</a:t>
            </a:r>
          </a:p>
          <a:p>
            <a:endParaRPr lang="en-ZA" dirty="0"/>
          </a:p>
          <a:p>
            <a:r>
              <a:rPr lang="en-ZA" dirty="0"/>
              <a:t>Cause: Heavier isotopes preferentially form stronger bonds, favouring the phase or compound with lower energy (usually the condensed phase).</a:t>
            </a:r>
          </a:p>
          <a:p>
            <a:endParaRPr lang="en-ZA" dirty="0"/>
          </a:p>
        </p:txBody>
      </p:sp>
      <p:pic>
        <p:nvPicPr>
          <p:cNvPr id="9220" name="Picture 4" descr="Experimental determination and theoretical framework of ...">
            <a:extLst>
              <a:ext uri="{FF2B5EF4-FFF2-40B4-BE49-F238E27FC236}">
                <a16:creationId xmlns:a16="http://schemas.microsoft.com/office/drawing/2014/main" id="{34C94F0B-CA07-CF22-8B58-75B2555F4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837" y="3560464"/>
            <a:ext cx="7756225" cy="303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C4D6AF-6149-6ED8-C0C9-A1FB35B0999D}"/>
              </a:ext>
            </a:extLst>
          </p:cNvPr>
          <p:cNvSpPr txBox="1"/>
          <p:nvPr/>
        </p:nvSpPr>
        <p:spPr>
          <a:xfrm>
            <a:off x="774700" y="465992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4000" b="1" dirty="0"/>
              <a:t>Equilibrium Fractionation</a:t>
            </a:r>
          </a:p>
        </p:txBody>
      </p:sp>
    </p:spTree>
    <p:extLst>
      <p:ext uri="{BB962C8B-B14F-4D97-AF65-F5344CB8AC3E}">
        <p14:creationId xmlns:p14="http://schemas.microsoft.com/office/powerpoint/2010/main" val="11124263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82DE6E-DEB2-BC59-64F4-321BBB10F604}"/>
              </a:ext>
            </a:extLst>
          </p:cNvPr>
          <p:cNvSpPr txBox="1"/>
          <p:nvPr/>
        </p:nvSpPr>
        <p:spPr>
          <a:xfrm>
            <a:off x="669798" y="725484"/>
            <a:ext cx="856564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ZA" b="1"/>
              <a:t>Oxygen isotope fractionation: calcite ↔ water </a:t>
            </a:r>
          </a:p>
          <a:p>
            <a:pPr>
              <a:buNone/>
            </a:pPr>
            <a:endParaRPr lang="en-ZA" b="1"/>
          </a:p>
          <a:p>
            <a:pPr>
              <a:buNone/>
            </a:pPr>
            <a:r>
              <a:rPr lang="en-ZA" b="1"/>
              <a:t>System</a:t>
            </a:r>
          </a:p>
          <a:p>
            <a:pPr>
              <a:buNone/>
            </a:pPr>
            <a:endParaRPr lang="en-ZA" b="1"/>
          </a:p>
          <a:p>
            <a:pPr lvl="2"/>
            <a:r>
              <a:rPr lang="en-ZA" b="1">
                <a:highlight>
                  <a:srgbClr val="FFFF00"/>
                </a:highlight>
              </a:rPr>
              <a:t>Mineral:</a:t>
            </a:r>
            <a:r>
              <a:rPr lang="en-ZA">
                <a:highlight>
                  <a:srgbClr val="FFFF00"/>
                </a:highlight>
              </a:rPr>
              <a:t> CaCO₃ (calcite)</a:t>
            </a:r>
          </a:p>
          <a:p>
            <a:pPr lvl="2"/>
            <a:r>
              <a:rPr lang="en-ZA" b="1">
                <a:highlight>
                  <a:srgbClr val="FFFF00"/>
                </a:highlight>
              </a:rPr>
              <a:t>Fluid:</a:t>
            </a:r>
            <a:r>
              <a:rPr lang="en-ZA">
                <a:highlight>
                  <a:srgbClr val="FFFF00"/>
                </a:highlight>
              </a:rPr>
              <a:t> H₂O</a:t>
            </a:r>
          </a:p>
          <a:p>
            <a:pPr lvl="2"/>
            <a:r>
              <a:rPr lang="en-ZA" b="1">
                <a:highlight>
                  <a:srgbClr val="FFFF00"/>
                </a:highlight>
              </a:rPr>
              <a:t>Isotopes:</a:t>
            </a:r>
            <a:r>
              <a:rPr lang="en-ZA">
                <a:highlight>
                  <a:srgbClr val="FFFF00"/>
                </a:highlight>
              </a:rPr>
              <a:t> ¹⁸O / ¹⁶O</a:t>
            </a:r>
          </a:p>
          <a:p>
            <a:pPr>
              <a:buFont typeface="Arial" panose="020B0604020202020204" pitchFamily="34" charset="0"/>
              <a:buChar char="•"/>
            </a:pPr>
            <a:endParaRPr lang="en-ZA"/>
          </a:p>
          <a:p>
            <a:pPr>
              <a:buNone/>
            </a:pPr>
            <a:r>
              <a:rPr lang="en-ZA"/>
              <a:t>This is </a:t>
            </a:r>
            <a:r>
              <a:rPr lang="en-ZA" b="1"/>
              <a:t>true equilibrium fractionation</a:t>
            </a:r>
            <a:r>
              <a:rPr lang="en-ZA"/>
              <a:t> because:</a:t>
            </a:r>
          </a:p>
          <a:p>
            <a:pPr>
              <a:buNone/>
            </a:pPr>
            <a:endParaRPr lang="en-ZA"/>
          </a:p>
          <a:p>
            <a:pPr>
              <a:buNone/>
            </a:pPr>
            <a:endParaRPr lang="en-ZA"/>
          </a:p>
          <a:p>
            <a:pPr lvl="1">
              <a:buFont typeface="Arial" panose="020B0604020202020204" pitchFamily="34" charset="0"/>
              <a:buChar char="•"/>
            </a:pPr>
            <a:r>
              <a:rPr lang="en-ZA"/>
              <a:t>Isotopes exchange between </a:t>
            </a:r>
            <a:r>
              <a:rPr lang="en-ZA" b="1"/>
              <a:t>two coexisting phases</a:t>
            </a:r>
            <a:endParaRPr lang="en-ZA"/>
          </a:p>
          <a:p>
            <a:pPr lvl="1">
              <a:buFont typeface="Arial" panose="020B0604020202020204" pitchFamily="34" charset="0"/>
              <a:buChar char="•"/>
            </a:pPr>
            <a:r>
              <a:rPr lang="en-ZA"/>
              <a:t>Given enough time, they reach </a:t>
            </a:r>
            <a:r>
              <a:rPr lang="en-ZA" b="1"/>
              <a:t>thermodynamic equilibrium</a:t>
            </a:r>
            <a:endParaRPr lang="en-ZA"/>
          </a:p>
          <a:p>
            <a:pPr lvl="1">
              <a:buFont typeface="Arial" panose="020B0604020202020204" pitchFamily="34" charset="0"/>
              <a:buChar char="•"/>
            </a:pPr>
            <a:r>
              <a:rPr lang="en-ZA"/>
              <a:t>Fractionation depends </a:t>
            </a:r>
            <a:r>
              <a:rPr lang="en-ZA" b="1"/>
              <a:t>only on temperature</a:t>
            </a:r>
            <a:r>
              <a:rPr lang="en-ZA"/>
              <a:t>, not reaction rate</a:t>
            </a:r>
            <a:endParaRPr lang="en-ZA" dirty="0"/>
          </a:p>
        </p:txBody>
      </p:sp>
      <p:pic>
        <p:nvPicPr>
          <p:cNvPr id="1026" name="Picture 2" descr="Carbon and oxygen isotope fractionation in the water-calcite-aragonite  system - ScienceDirect">
            <a:extLst>
              <a:ext uri="{FF2B5EF4-FFF2-40B4-BE49-F238E27FC236}">
                <a16:creationId xmlns:a16="http://schemas.microsoft.com/office/drawing/2014/main" id="{07DCF266-3330-68AA-16ED-7CA3BDB13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433" y="796671"/>
            <a:ext cx="3381375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8298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9331D7-BEA2-CF05-95DD-AA58B2632A52}"/>
              </a:ext>
            </a:extLst>
          </p:cNvPr>
          <p:cNvSpPr txBox="1"/>
          <p:nvPr/>
        </p:nvSpPr>
        <p:spPr>
          <a:xfrm>
            <a:off x="546100" y="1712436"/>
            <a:ext cx="11036300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2800" dirty="0"/>
              <a:t>Definition: Occurs in unidirectional or incomplete reactions, where isotopic equilibrium is not reached.</a:t>
            </a:r>
          </a:p>
          <a:p>
            <a:endParaRPr lang="en-ZA" sz="2800" dirty="0"/>
          </a:p>
          <a:p>
            <a:r>
              <a:rPr lang="en-ZA" sz="2800" dirty="0"/>
              <a:t>Cause: Lighter isotopes react or diffuse faster than heavier ones, leading to isotopic disequilibrium.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01F851-CF1F-C1E5-C8C9-13BE33B8FBD3}"/>
              </a:ext>
            </a:extLst>
          </p:cNvPr>
          <p:cNvSpPr txBox="1"/>
          <p:nvPr/>
        </p:nvSpPr>
        <p:spPr>
          <a:xfrm>
            <a:off x="546100" y="488434"/>
            <a:ext cx="6096000" cy="64633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3600" dirty="0"/>
              <a:t>Kinetic Fractionation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7D6668-9472-04C8-CC46-7A088E966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75" y="4068762"/>
            <a:ext cx="809625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5460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raphical abstract: Stable isotope fractionation to investigate natural transformation mechanisms of organic contaminants: principles, prospects and limitations">
            <a:extLst>
              <a:ext uri="{FF2B5EF4-FFF2-40B4-BE49-F238E27FC236}">
                <a16:creationId xmlns:a16="http://schemas.microsoft.com/office/drawing/2014/main" id="{F314F4B2-2CD7-EA2B-17DC-165524F43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887" y="1781175"/>
            <a:ext cx="360045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C962B0-F6D3-FD63-FAAA-5A0163F469F1}"/>
              </a:ext>
            </a:extLst>
          </p:cNvPr>
          <p:cNvSpPr txBox="1"/>
          <p:nvPr/>
        </p:nvSpPr>
        <p:spPr>
          <a:xfrm>
            <a:off x="625290" y="3833723"/>
            <a:ext cx="609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dirty="0"/>
              <a:t>Both reactions show a molecule being broken down (for instance, CO₂ formation or an organic reaction), but the </a:t>
            </a:r>
            <a:r>
              <a:rPr lang="en-ZA" b="1" dirty="0"/>
              <a:t>reaction with ¹²C proceeds faster</a:t>
            </a:r>
            <a:r>
              <a:rPr lang="en-ZA" dirty="0"/>
              <a:t> (indicated by “faster →”) than the one with ¹³C (“slower →”).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FB83B9-8D0C-5E40-53B7-20ED1CFDC02C}"/>
              </a:ext>
            </a:extLst>
          </p:cNvPr>
          <p:cNvSpPr txBox="1"/>
          <p:nvPr/>
        </p:nvSpPr>
        <p:spPr>
          <a:xfrm>
            <a:off x="546100" y="488434"/>
            <a:ext cx="6096000" cy="64633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3600" dirty="0"/>
              <a:t>Kinetic Fractionation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0C6087-49AA-FF65-BEB2-AEFE65AA589C}"/>
              </a:ext>
            </a:extLst>
          </p:cNvPr>
          <p:cNvSpPr txBox="1"/>
          <p:nvPr/>
        </p:nvSpPr>
        <p:spPr>
          <a:xfrm>
            <a:off x="625290" y="5758626"/>
            <a:ext cx="9277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dirty="0"/>
              <a:t>Biological materials are typically </a:t>
            </a:r>
            <a:r>
              <a:rPr lang="en-ZA" b="1" dirty="0"/>
              <a:t>depleted in ¹³C</a:t>
            </a:r>
            <a:r>
              <a:rPr lang="en-ZA" dirty="0"/>
              <a:t> compared to inorganic carbonates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D2657-0DE1-F984-A2B9-8223D0140671}"/>
              </a:ext>
            </a:extLst>
          </p:cNvPr>
          <p:cNvSpPr txBox="1"/>
          <p:nvPr/>
        </p:nvSpPr>
        <p:spPr>
          <a:xfrm>
            <a:off x="5753862" y="2161078"/>
            <a:ext cx="6094476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b="1" dirty="0"/>
              <a:t>Biological and chemical reactions preferentially use ¹²C</a:t>
            </a:r>
            <a:r>
              <a:rPr lang="en-ZA" dirty="0"/>
              <a:t>, leaving the remaining material </a:t>
            </a:r>
            <a:r>
              <a:rPr lang="en-ZA" b="1" dirty="0"/>
              <a:t>enriched in ¹³C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72452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019BEF-67D5-2933-247F-DEDD66228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823" y="866774"/>
            <a:ext cx="4279981" cy="5648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3CA43C-26D9-3566-F688-6286C0694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0" y="4009891"/>
            <a:ext cx="5693084" cy="2505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AB5F2B-610F-C088-556D-17EA32823452}"/>
              </a:ext>
            </a:extLst>
          </p:cNvPr>
          <p:cNvSpPr txBox="1"/>
          <p:nvPr/>
        </p:nvSpPr>
        <p:spPr>
          <a:xfrm>
            <a:off x="5619750" y="1393228"/>
            <a:ext cx="6096000" cy="120032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dirty="0"/>
              <a:t>Positive δ¹³C excursions reflect periods of enhanced burial of ¹²C-rich organic matter, which enriches the oceanic carbon reservoir in ¹³C and records major reorganisations of the global carbon cycle.</a:t>
            </a:r>
          </a:p>
        </p:txBody>
      </p:sp>
    </p:spTree>
    <p:extLst>
      <p:ext uri="{BB962C8B-B14F-4D97-AF65-F5344CB8AC3E}">
        <p14:creationId xmlns:p14="http://schemas.microsoft.com/office/powerpoint/2010/main" val="21846275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8B7263-27DC-C228-07F2-37E0C100D6B7}"/>
              </a:ext>
            </a:extLst>
          </p:cNvPr>
          <p:cNvSpPr txBox="1"/>
          <p:nvPr/>
        </p:nvSpPr>
        <p:spPr>
          <a:xfrm>
            <a:off x="834390" y="2097315"/>
            <a:ext cx="609447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dirty="0"/>
              <a:t>Refers to any chemical or physical process that acts to separate isotopes, where </a:t>
            </a:r>
            <a:r>
              <a:rPr lang="en-ZA" dirty="0">
                <a:highlight>
                  <a:srgbClr val="C0C0C0"/>
                </a:highlight>
              </a:rPr>
              <a:t>the amount of separation does not scale in proportion with the difference in the masses of the isotopes.</a:t>
            </a:r>
          </a:p>
          <a:p>
            <a:endParaRPr lang="en-ZA" dirty="0">
              <a:highlight>
                <a:srgbClr val="C0C0C0"/>
              </a:highlight>
            </a:endParaRPr>
          </a:p>
          <a:p>
            <a:endParaRPr lang="en-ZA" dirty="0">
              <a:highlight>
                <a:srgbClr val="C0C0C0"/>
              </a:highlight>
            </a:endParaRPr>
          </a:p>
          <a:p>
            <a:r>
              <a:rPr lang="en-ZA" dirty="0">
                <a:highlight>
                  <a:srgbClr val="C0C0C0"/>
                </a:highlight>
              </a:rPr>
              <a:t> They are less common </a:t>
            </a:r>
          </a:p>
          <a:p>
            <a:endParaRPr lang="en-ZA" dirty="0">
              <a:highlight>
                <a:srgbClr val="C0C0C0"/>
              </a:highlight>
            </a:endParaRPr>
          </a:p>
          <a:p>
            <a:r>
              <a:rPr lang="en-ZA" dirty="0">
                <a:highlight>
                  <a:srgbClr val="C0C0C0"/>
                </a:highlight>
              </a:rPr>
              <a:t>Occurring mainly in photochemical and under very specific type of chemical reactions -  spin-forbidden reactions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C3079-A889-9EE1-19B3-8EF09911C1F7}"/>
              </a:ext>
            </a:extLst>
          </p:cNvPr>
          <p:cNvSpPr txBox="1"/>
          <p:nvPr/>
        </p:nvSpPr>
        <p:spPr>
          <a:xfrm>
            <a:off x="898398" y="618667"/>
            <a:ext cx="9571482" cy="107721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ZA" sz="3200" dirty="0"/>
              <a:t>Mass-independent isotope fractionation (MIF) or Non-mass-dependent fractionation (NMD)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F4CA86-0068-8A6E-BC48-CEDD18368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569" y="4524833"/>
            <a:ext cx="35909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24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E19778-8F4A-B6E0-7381-B875AADFF0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188"/>
          <a:stretch>
            <a:fillRect/>
          </a:stretch>
        </p:blipFill>
        <p:spPr>
          <a:xfrm>
            <a:off x="261123" y="2084831"/>
            <a:ext cx="11669754" cy="3220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7AF850-98F5-F365-FBF4-FC01477D103F}"/>
              </a:ext>
            </a:extLst>
          </p:cNvPr>
          <p:cNvSpPr txBox="1"/>
          <p:nvPr/>
        </p:nvSpPr>
        <p:spPr>
          <a:xfrm>
            <a:off x="261123" y="411480"/>
            <a:ext cx="11205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SUMMARY TABLE 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46156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968</Words>
  <Application>Microsoft Office PowerPoint</Application>
  <PresentationFormat>Widescreen</PresentationFormat>
  <Paragraphs>93</Paragraphs>
  <Slides>36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Aptos</vt:lpstr>
      <vt:lpstr>Aptos Display</vt:lpstr>
      <vt:lpstr>Arial</vt:lpstr>
      <vt:lpstr>Office Theme</vt:lpstr>
      <vt:lpstr>Stable Isotopes</vt:lpstr>
      <vt:lpstr>What are stable Isotopes?</vt:lpstr>
      <vt:lpstr>PowerPoint Presentation</vt:lpstr>
      <vt:lpstr>Why Are Stable Isotopes Important?</vt:lpstr>
      <vt:lpstr>PowerPoint Presentation</vt:lpstr>
      <vt:lpstr>PowerPoint Presentation</vt:lpstr>
      <vt:lpstr>PowerPoint Presentation</vt:lpstr>
      <vt:lpstr>PowerPoint Presentation</vt:lpstr>
      <vt:lpstr>Fractionation? </vt:lpstr>
      <vt:lpstr>Fractionation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Delta (δ) notation</vt:lpstr>
      <vt:lpstr>PowerPoint Presentation</vt:lpstr>
      <vt:lpstr>PowerPoint Presentation</vt:lpstr>
      <vt:lpstr>PowerPoint Presentation</vt:lpstr>
      <vt:lpstr>Delta (δ)  If I collect water from the Atlantic Ocean. What will be my δ¹⁸O? </vt:lpstr>
      <vt:lpstr>δ¹⁸O = ~0‰ (by definition, because SMOW ≈ mean ocean water).  But local variations exist: Tropical Atlantic: slightly positive (~+0.2 to +0.5‰).  Polar or high-latitude waters: slightly negative (~–0.5 to –1.0‰).     Why? </vt:lpstr>
      <vt:lpstr>PowerPoint Presentation</vt:lpstr>
      <vt:lpstr>PowerPoint Presentation</vt:lpstr>
      <vt:lpstr>PowerPoint Presentation</vt:lpstr>
      <vt:lpstr>PowerPoint Presentation</vt:lpstr>
      <vt:lpstr>Types of isotope fractionation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Stellenbosch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Lana, CDC, Prof [lana@sun.ac.za]</dc:creator>
  <cp:lastModifiedBy>Lana, CDC, Prof [lana@sun.ac.za]</cp:lastModifiedBy>
  <cp:revision>20</cp:revision>
  <dcterms:created xsi:type="dcterms:W3CDTF">2025-10-24T07:56:25Z</dcterms:created>
  <dcterms:modified xsi:type="dcterms:W3CDTF">2025-12-01T10:06:05Z</dcterms:modified>
</cp:coreProperties>
</file>