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9" r:id="rId8"/>
    <p:sldId id="268" r:id="rId9"/>
    <p:sldId id="264" r:id="rId10"/>
    <p:sldId id="263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DDC1-F2F9-6420-E7C7-839323CC3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Trace Elements via LA-ICP-MS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0F65C-6E11-FE93-9EEE-9B49F32AED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Cris </a:t>
            </a:r>
            <a:r>
              <a:rPr lang="en-US" dirty="0" err="1"/>
              <a:t>lana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8669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D0FF-6B2D-BC30-65A9-9A58D602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1. Introduction to LA-ICP-MS Trace Element Analysis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BE4EFC7-5EAC-8A1D-C78C-9CA6268E4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745" y="2954174"/>
            <a:ext cx="825065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Principles of Laser Ablation ICP-MS for Elemental Determination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Spatial resolution vs. analytical precision: spot sizes, ablation modes (spot / line / map)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Overview of detection limits, signal response, and sensitivity factors</a:t>
            </a:r>
          </a:p>
        </p:txBody>
      </p:sp>
    </p:spTree>
    <p:extLst>
      <p:ext uri="{BB962C8B-B14F-4D97-AF65-F5344CB8AC3E}">
        <p14:creationId xmlns:p14="http://schemas.microsoft.com/office/powerpoint/2010/main" val="362952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5ACD94DE-DE21-4A9D-8875-A1539BE21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F3053C-AA2D-43E7-9127-59111DE0E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59025B1-E34F-4772-B2CC-DA9B705D40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85E8FDD9-55D5-48E9-BD0F-41FA02C5AD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2C147D99-21B5-462F-B3D9-2D04FC67D8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3A84E48A-5D81-47C8-9B35-7891B51623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A7C08433-35BE-4A5A-9C1F-B37DEB4827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D0B8201B-0CB0-4F9E-ACB0-DD7529234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888D2777-7FAE-47C4-9E1A-3C4D015CF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CE168F44-CB11-4900-AC9E-3EBEC80160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A0F39381-D3B3-4EBE-80AB-F3AA4D188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F8B41A7C-3B6F-4BEF-B1FA-4869947AE7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9A08FB39-6EFB-4948-88F2-6EB113F105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32489CF5-34F9-4676-8FC8-EA47623A9F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6E6A81FE-6687-4E45-86EE-506158CFC0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085F56DC-138C-4970-A499-1F8C4FBADF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2241CFC6-2DD5-4908-95FF-C76F3F4327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EAE9ABAC-3BE1-44E6-A764-8B7884E839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39874D11-3018-499B-BD78-11BB954BDF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9D4461D3-04C7-495D-BA09-8D5311E9DA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BF405972-B14C-45E8-9F0C-E2F11F1CF0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D7939026-A689-46F4-97AC-5F68665D7D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8AD9F31C-5CF7-45EE-907A-3074488127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93412351-62FA-4EF3-8FE2-4CDD8397B9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84A81491-A1EB-46E3-9E73-11B93428C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E7727744-4F0E-4AA2-97BC-0C44AB354A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4575AD90-731F-4996-AA04-86E5EC8CB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231A78D3-96D9-4A22-BC29-8274B016C0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DFF31CA2-144E-493E-A135-83B83452AB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C1ED7F8F-8F7D-4634-8EF1-3DC871518A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51DBAB3-1986-470D-B778-24F7953C7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921E27E2-FB87-421E-898F-0AD31CBC49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C9479707-E515-4B3C-9493-72190DDB2E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9FF90DFA-7702-4558-8B3D-756D81D85A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558A4777-3BE1-4000-9CB4-73048552F5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2A041A71-3C90-472C-AC37-21EFE0786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8FC1DCF1-A0C3-4803-9B5B-29A6C245A4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71612D3E-4DBC-49B9-86B5-FCD82B1B1E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CB1CF104-08B0-46F6-ABBF-649AC5A702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FCE7D9F8-F405-4677-A45F-EDBB7F1685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7347872F-3F7B-4ADF-BC95-429727E82D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ZA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C276501-01BB-F654-8E3C-6206C3FE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618518"/>
            <a:ext cx="5894387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2800" b="1"/>
              <a:t>Principles of Laser Ablation ICP-MS for Elemental Determination</a:t>
            </a:r>
            <a:br>
              <a:rPr lang="en-US" altLang="en-US" sz="2800" b="1"/>
            </a:b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0648B-FA96-D7C0-4A5B-49C315BD4E2D}"/>
              </a:ext>
            </a:extLst>
          </p:cNvPr>
          <p:cNvSpPr txBox="1"/>
          <p:nvPr/>
        </p:nvSpPr>
        <p:spPr>
          <a:xfrm>
            <a:off x="1141412" y="2249487"/>
            <a:ext cx="5894388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LA-ICP-MS = Laser Ablation + Inductively Coupled Plasma Mass Spectrometry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Uses a focused UV laser to ablate solid material → aerosol is carried by He/</a:t>
            </a:r>
            <a:r>
              <a:rPr lang="en-US" sz="1500" dirty="0" err="1"/>
              <a:t>Ar</a:t>
            </a:r>
            <a:r>
              <a:rPr lang="en-US" sz="1500" dirty="0"/>
              <a:t> gas to the ICP torch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54" name="Round Diagonal Corner Rectangle 8">
            <a:extLst>
              <a:ext uri="{FF2B5EF4-FFF2-40B4-BE49-F238E27FC236}">
                <a16:creationId xmlns:a16="http://schemas.microsoft.com/office/drawing/2014/main" id="{A0F3E2DF-E827-4D2A-A6D3-15B8451C8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7" y="618518"/>
            <a:ext cx="3425200" cy="5172683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D735F5-E55B-4AC1-9300-2D406FBD95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292" b="-6"/>
          <a:stretch>
            <a:fillRect/>
          </a:stretch>
        </p:blipFill>
        <p:spPr>
          <a:xfrm>
            <a:off x="7940036" y="940250"/>
            <a:ext cx="2798580" cy="2177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4B4CD7-763C-2164-45AA-F333742F20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359" r="7801" b="2"/>
          <a:stretch>
            <a:fillRect/>
          </a:stretch>
        </p:blipFill>
        <p:spPr>
          <a:xfrm>
            <a:off x="7940036" y="3278244"/>
            <a:ext cx="2798580" cy="21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5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F4ADD-9B7F-5BF4-5D16-CF1171F0C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1766655"/>
            <a:ext cx="9631119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8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D6F51-1C7C-9A8D-E7A4-1D8222874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0" y="981579"/>
            <a:ext cx="6596715" cy="1304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A88B25-02F4-C4C7-EA2E-1B60BA387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1" y="2466843"/>
            <a:ext cx="9345328" cy="1886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9675A5-D16D-1A3C-093B-D1A00D341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0" y="4533770"/>
            <a:ext cx="9345329" cy="18385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209C2C-BC87-A46A-D271-0EFB27422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7550" y="22230"/>
            <a:ext cx="4524375" cy="3016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7C8DE0-CB60-D5F8-69FD-732AD50431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8959" y="3505327"/>
            <a:ext cx="1903155" cy="27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64BE0-C9AB-3593-9E6C-6CC55579C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1238426"/>
            <a:ext cx="5426764" cy="1071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1C90B3-5EAD-5DE9-C201-F02D2F12B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550101"/>
            <a:ext cx="5426764" cy="9225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5917F9-A6C0-C9E9-F3CE-DA38C73A2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643313"/>
            <a:ext cx="5426764" cy="542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igh-speed U–Pb age determinations using a laser ablation-ICP-MS technique  - ScienceDirect">
            <a:extLst>
              <a:ext uri="{FF2B5EF4-FFF2-40B4-BE49-F238E27FC236}">
                <a16:creationId xmlns:a16="http://schemas.microsoft.com/office/drawing/2014/main" id="{56599D33-D3BA-6A58-14B6-54652621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71" y="835184"/>
            <a:ext cx="8567737" cy="487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54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igh-speed U–Pb age determinations using a laser ablation-ICP-MS technique  - ScienceDirect">
            <a:extLst>
              <a:ext uri="{FF2B5EF4-FFF2-40B4-BE49-F238E27FC236}">
                <a16:creationId xmlns:a16="http://schemas.microsoft.com/office/drawing/2014/main" id="{A8565EE0-D674-B2D3-6574-D5F1FA6EE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1159229"/>
            <a:ext cx="8691562" cy="453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02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3BEC27-97A6-22A0-5C92-1AFA0D75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00" y="614362"/>
            <a:ext cx="3876878" cy="5629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5BBA0-9F3B-41FE-A072-28D0FA0F8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44" y="2009775"/>
            <a:ext cx="7103959" cy="304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9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Olution - Applied Spectra">
            <a:extLst>
              <a:ext uri="{FF2B5EF4-FFF2-40B4-BE49-F238E27FC236}">
                <a16:creationId xmlns:a16="http://schemas.microsoft.com/office/drawing/2014/main" id="{6DC62D36-6802-3D07-926C-A0AEE5ABF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62402" y="321734"/>
            <a:ext cx="4016364" cy="290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6AC712-766E-A31B-3B04-B05669E749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573"/>
          <a:stretch>
            <a:fillRect/>
          </a:stretch>
        </p:blipFill>
        <p:spPr>
          <a:xfrm>
            <a:off x="457201" y="4071404"/>
            <a:ext cx="5426764" cy="1879943"/>
          </a:xfrm>
          <a:prstGeom prst="rect">
            <a:avLst/>
          </a:prstGeom>
        </p:spPr>
      </p:pic>
      <p:sp>
        <p:nvSpPr>
          <p:cNvPr id="3088" name="Rectangle 3087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A013E08-58E0-572C-1244-8276B9C1A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8034" y="1185988"/>
            <a:ext cx="5426764" cy="43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38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2AEB-E728-F428-4E85-939B8D5E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2. Calibration and Quantification Approaches</a:t>
            </a:r>
            <a:br>
              <a:rPr lang="en-ZA" b="1" dirty="0"/>
            </a:b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F06DB-F5D9-CA09-2380-B635AE2811A5}"/>
              </a:ext>
            </a:extLst>
          </p:cNvPr>
          <p:cNvSpPr txBox="1"/>
          <p:nvPr/>
        </p:nvSpPr>
        <p:spPr>
          <a:xfrm>
            <a:off x="1241298" y="2388352"/>
            <a:ext cx="707974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b="1" dirty="0"/>
              <a:t>Internal standards:</a:t>
            </a:r>
            <a:r>
              <a:rPr lang="en-ZA" dirty="0"/>
              <a:t> Si, Ca, ⁴³Ca, ²⁹Si – choosing the best element</a:t>
            </a:r>
          </a:p>
          <a:p>
            <a:pPr>
              <a:buFont typeface="Arial" panose="020B0604020202020204" pitchFamily="34" charset="0"/>
              <a:buChar char="•"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b="1" dirty="0"/>
              <a:t>External calibration:</a:t>
            </a:r>
            <a:r>
              <a:rPr lang="en-ZA" dirty="0"/>
              <a:t> use of NIST SRM 610/612, USGS BCR-2G, BHVO-2G, MPI-DING glasses</a:t>
            </a:r>
          </a:p>
          <a:p>
            <a:pPr>
              <a:buFont typeface="Arial" panose="020B0604020202020204" pitchFamily="34" charset="0"/>
              <a:buChar char="•"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Matrix effects and the importance of </a:t>
            </a:r>
            <a:r>
              <a:rPr lang="en-ZA" b="1" dirty="0"/>
              <a:t>matrix-matched standards</a:t>
            </a:r>
          </a:p>
          <a:p>
            <a:pPr>
              <a:buFont typeface="Arial" panose="020B0604020202020204" pitchFamily="34" charset="0"/>
              <a:buChar char="•"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Quantification equations (ppm = (</a:t>
            </a:r>
            <a:r>
              <a:rPr lang="en-ZA" dirty="0" err="1"/>
              <a:t>C_std</a:t>
            </a:r>
            <a:r>
              <a:rPr lang="en-ZA" dirty="0"/>
              <a:t> × </a:t>
            </a:r>
            <a:r>
              <a:rPr lang="en-ZA" dirty="0" err="1"/>
              <a:t>I_sam</a:t>
            </a:r>
            <a:r>
              <a:rPr lang="en-ZA" dirty="0"/>
              <a:t> / </a:t>
            </a:r>
            <a:r>
              <a:rPr lang="en-ZA" dirty="0" err="1"/>
              <a:t>I_std</a:t>
            </a:r>
            <a:r>
              <a:rPr lang="en-ZA" dirty="0"/>
              <a:t>) × (</a:t>
            </a:r>
            <a:r>
              <a:rPr lang="en-ZA" dirty="0" err="1"/>
              <a:t>IS_std</a:t>
            </a:r>
            <a:r>
              <a:rPr lang="en-ZA" dirty="0"/>
              <a:t> / </a:t>
            </a:r>
            <a:r>
              <a:rPr lang="en-ZA" dirty="0" err="1"/>
              <a:t>IS_sam</a:t>
            </a:r>
            <a:r>
              <a:rPr lang="en-ZA" dirty="0"/>
              <a:t>))</a:t>
            </a:r>
          </a:p>
          <a:p>
            <a:pPr>
              <a:buFont typeface="Arial" panose="020B0604020202020204" pitchFamily="34" charset="0"/>
              <a:buChar char="•"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Error propagation and </a:t>
            </a:r>
            <a:r>
              <a:rPr lang="en-ZA" b="1" dirty="0"/>
              <a:t>precision vs. accuracy</a:t>
            </a:r>
            <a:r>
              <a:rPr lang="en-ZA" dirty="0"/>
              <a:t>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759096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063CF-1050-E600-3787-64B50C5B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Data Processing Workflows</a:t>
            </a:r>
            <a:br>
              <a:rPr lang="en-ZA" b="1" dirty="0"/>
            </a:b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530F4-066A-F1F8-0418-F25B4B20F894}"/>
              </a:ext>
            </a:extLst>
          </p:cNvPr>
          <p:cNvSpPr txBox="1"/>
          <p:nvPr/>
        </p:nvSpPr>
        <p:spPr>
          <a:xfrm>
            <a:off x="966978" y="3071706"/>
            <a:ext cx="73632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ZA" dirty="0"/>
              <a:t>Pre-processing: background subtraction, smoothing, ratio calculation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Quantification: use of certified reference materials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Normalization methods (internal, quantitative, combined)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ROI extraction and statistical summaries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Visualization tools: heatmaps, RGB maps, contour plots</a:t>
            </a:r>
          </a:p>
        </p:txBody>
      </p:sp>
    </p:spTree>
    <p:extLst>
      <p:ext uri="{BB962C8B-B14F-4D97-AF65-F5344CB8AC3E}">
        <p14:creationId xmlns:p14="http://schemas.microsoft.com/office/powerpoint/2010/main" val="3715521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4326</TotalTime>
  <Words>222</Words>
  <Application>Microsoft Office PowerPoint</Application>
  <PresentationFormat>Widescreen</PresentationFormat>
  <Paragraphs>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Tw Cen MT</vt:lpstr>
      <vt:lpstr>Circuit</vt:lpstr>
      <vt:lpstr>Trace Elements via LA-ICP-MS</vt:lpstr>
      <vt:lpstr>1. Introduction to LA-ICP-MS Trace Element Analysis</vt:lpstr>
      <vt:lpstr>Principles of Laser Ablation ICP-MS for Elemental Determination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Calibration and Quantification Approaches </vt:lpstr>
      <vt:lpstr>Data Processing Workflows </vt:lpstr>
    </vt:vector>
  </TitlesOfParts>
  <Company>Stellenbosch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2</cp:revision>
  <dcterms:created xsi:type="dcterms:W3CDTF">2025-11-05T12:10:30Z</dcterms:created>
  <dcterms:modified xsi:type="dcterms:W3CDTF">2025-12-01T15:00:39Z</dcterms:modified>
</cp:coreProperties>
</file>