
<file path=[Content_Types].xml><?xml version="1.0" encoding="utf-8"?>
<Types xmlns="http://schemas.openxmlformats.org/package/2006/content-types">
  <Default Extension="jpeg" ContentType="image/jpeg"/>
  <Default Extension="jpg" ContentType="image/jpeg"/>
  <Default Extension="org&amp;utm_campaign=index&amp;utm_content=thumbnail" ContentType="image/pn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431" r:id="rId3"/>
    <p:sldId id="257" r:id="rId4"/>
    <p:sldId id="263" r:id="rId5"/>
    <p:sldId id="404" r:id="rId6"/>
    <p:sldId id="400" r:id="rId7"/>
    <p:sldId id="413" r:id="rId8"/>
    <p:sldId id="405" r:id="rId9"/>
    <p:sldId id="414" r:id="rId10"/>
    <p:sldId id="261" r:id="rId11"/>
    <p:sldId id="260" r:id="rId12"/>
    <p:sldId id="258" r:id="rId13"/>
    <p:sldId id="259" r:id="rId14"/>
    <p:sldId id="262" r:id="rId15"/>
    <p:sldId id="416" r:id="rId16"/>
    <p:sldId id="397" r:id="rId17"/>
    <p:sldId id="398" r:id="rId18"/>
    <p:sldId id="399" r:id="rId19"/>
    <p:sldId id="415" r:id="rId20"/>
    <p:sldId id="417" r:id="rId21"/>
    <p:sldId id="420" r:id="rId22"/>
    <p:sldId id="429" r:id="rId23"/>
    <p:sldId id="430" r:id="rId24"/>
    <p:sldId id="265" r:id="rId25"/>
    <p:sldId id="277" r:id="rId26"/>
    <p:sldId id="278" r:id="rId27"/>
    <p:sldId id="422" r:id="rId28"/>
    <p:sldId id="424" r:id="rId29"/>
    <p:sldId id="426" r:id="rId30"/>
    <p:sldId id="427" r:id="rId31"/>
    <p:sldId id="425" r:id="rId32"/>
    <p:sldId id="419" r:id="rId33"/>
    <p:sldId id="432" r:id="rId34"/>
    <p:sldId id="433" r:id="rId35"/>
    <p:sldId id="276"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678A90-2B7F-48AA-AA9D-CE52E22C2D34}" v="1" dt="2026-09-02T07:56:51.2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na, CDC, Prof [lana@sun.ac.za]" userId="3e464429-276f-445e-8d7d-0faad5e88b6f" providerId="ADAL" clId="{C2B8D963-3038-46DF-A102-58D2D3D2212D}"/>
    <pc:docChg chg="undo custSel modSld">
      <pc:chgData name="Lana, CDC, Prof [lana@sun.ac.za]" userId="3e464429-276f-445e-8d7d-0faad5e88b6f" providerId="ADAL" clId="{C2B8D963-3038-46DF-A102-58D2D3D2212D}" dt="2026-09-02T07:59:04.315" v="35" actId="207"/>
      <pc:docMkLst>
        <pc:docMk/>
      </pc:docMkLst>
      <pc:sldChg chg="modNotesTx">
        <pc:chgData name="Lana, CDC, Prof [lana@sun.ac.za]" userId="3e464429-276f-445e-8d7d-0faad5e88b6f" providerId="ADAL" clId="{C2B8D963-3038-46DF-A102-58D2D3D2212D}" dt="2026-09-02T07:51:12.648" v="0" actId="6549"/>
        <pc:sldMkLst>
          <pc:docMk/>
          <pc:sldMk cId="4032284990" sldId="400"/>
        </pc:sldMkLst>
      </pc:sldChg>
      <pc:sldChg chg="addSp modSp mod">
        <pc:chgData name="Lana, CDC, Prof [lana@sun.ac.za]" userId="3e464429-276f-445e-8d7d-0faad5e88b6f" providerId="ADAL" clId="{C2B8D963-3038-46DF-A102-58D2D3D2212D}" dt="2026-09-02T07:56:13.057" v="21" actId="1076"/>
        <pc:sldMkLst>
          <pc:docMk/>
          <pc:sldMk cId="731352448" sldId="417"/>
        </pc:sldMkLst>
        <pc:spChg chg="mod">
          <ac:chgData name="Lana, CDC, Prof [lana@sun.ac.za]" userId="3e464429-276f-445e-8d7d-0faad5e88b6f" providerId="ADAL" clId="{C2B8D963-3038-46DF-A102-58D2D3D2212D}" dt="2026-09-02T07:56:13.057" v="21" actId="1076"/>
          <ac:spMkLst>
            <pc:docMk/>
            <pc:sldMk cId="731352448" sldId="417"/>
            <ac:spMk id="3" creationId="{4D4A20DA-CB94-836F-0D09-35AE7FC8A24E}"/>
          </ac:spMkLst>
        </pc:spChg>
        <pc:spChg chg="add mod">
          <ac:chgData name="Lana, CDC, Prof [lana@sun.ac.za]" userId="3e464429-276f-445e-8d7d-0faad5e88b6f" providerId="ADAL" clId="{C2B8D963-3038-46DF-A102-58D2D3D2212D}" dt="2026-09-02T07:55:35.284" v="16" actId="20577"/>
          <ac:spMkLst>
            <pc:docMk/>
            <pc:sldMk cId="731352448" sldId="417"/>
            <ac:spMk id="4" creationId="{54EBBEAB-EC64-5BE0-9DC1-B26D7BB56A5C}"/>
          </ac:spMkLst>
        </pc:spChg>
        <pc:spChg chg="mod">
          <ac:chgData name="Lana, CDC, Prof [lana@sun.ac.za]" userId="3e464429-276f-445e-8d7d-0faad5e88b6f" providerId="ADAL" clId="{C2B8D963-3038-46DF-A102-58D2D3D2212D}" dt="2026-09-02T07:54:15.732" v="2" actId="1076"/>
          <ac:spMkLst>
            <pc:docMk/>
            <pc:sldMk cId="731352448" sldId="417"/>
            <ac:spMk id="5" creationId="{FE489F5A-0132-6445-0973-7C6C8D0480F2}"/>
          </ac:spMkLst>
        </pc:spChg>
        <pc:picChg chg="mod">
          <ac:chgData name="Lana, CDC, Prof [lana@sun.ac.za]" userId="3e464429-276f-445e-8d7d-0faad5e88b6f" providerId="ADAL" clId="{C2B8D963-3038-46DF-A102-58D2D3D2212D}" dt="2026-09-02T07:54:19.678" v="4" actId="1076"/>
          <ac:picMkLst>
            <pc:docMk/>
            <pc:sldMk cId="731352448" sldId="417"/>
            <ac:picMk id="7" creationId="{92C0E47A-9FA5-3C01-578B-184DB85EEF94}"/>
          </ac:picMkLst>
        </pc:picChg>
      </pc:sldChg>
      <pc:sldChg chg="addSp delSp modSp mod">
        <pc:chgData name="Lana, CDC, Prof [lana@sun.ac.za]" userId="3e464429-276f-445e-8d7d-0faad5e88b6f" providerId="ADAL" clId="{C2B8D963-3038-46DF-A102-58D2D3D2212D}" dt="2026-09-02T07:58:07.933" v="30" actId="1076"/>
        <pc:sldMkLst>
          <pc:docMk/>
          <pc:sldMk cId="1334857879" sldId="420"/>
        </pc:sldMkLst>
        <pc:spChg chg="mod">
          <ac:chgData name="Lana, CDC, Prof [lana@sun.ac.za]" userId="3e464429-276f-445e-8d7d-0faad5e88b6f" providerId="ADAL" clId="{C2B8D963-3038-46DF-A102-58D2D3D2212D}" dt="2026-09-02T07:57:58.559" v="26" actId="1076"/>
          <ac:spMkLst>
            <pc:docMk/>
            <pc:sldMk cId="1334857879" sldId="420"/>
            <ac:spMk id="3" creationId="{38155D1B-5F72-6ED6-2FFA-54DA4239833A}"/>
          </ac:spMkLst>
        </pc:spChg>
        <pc:spChg chg="add del mod">
          <ac:chgData name="Lana, CDC, Prof [lana@sun.ac.za]" userId="3e464429-276f-445e-8d7d-0faad5e88b6f" providerId="ADAL" clId="{C2B8D963-3038-46DF-A102-58D2D3D2212D}" dt="2026-09-02T07:56:52.977" v="24"/>
          <ac:spMkLst>
            <pc:docMk/>
            <pc:sldMk cId="1334857879" sldId="420"/>
            <ac:spMk id="4" creationId="{D1AB9783-D081-7443-D540-D09722D56C68}"/>
          </ac:spMkLst>
        </pc:spChg>
        <pc:spChg chg="add mod">
          <ac:chgData name="Lana, CDC, Prof [lana@sun.ac.za]" userId="3e464429-276f-445e-8d7d-0faad5e88b6f" providerId="ADAL" clId="{C2B8D963-3038-46DF-A102-58D2D3D2212D}" dt="2026-09-02T07:58:07.933" v="30" actId="1076"/>
          <ac:spMkLst>
            <pc:docMk/>
            <pc:sldMk cId="1334857879" sldId="420"/>
            <ac:spMk id="8" creationId="{1FDDA8EE-6482-9DB0-A2E8-AE2E81F69271}"/>
          </ac:spMkLst>
        </pc:spChg>
        <pc:picChg chg="mod">
          <ac:chgData name="Lana, CDC, Prof [lana@sun.ac.za]" userId="3e464429-276f-445e-8d7d-0faad5e88b6f" providerId="ADAL" clId="{C2B8D963-3038-46DF-A102-58D2D3D2212D}" dt="2026-09-02T07:58:03.104" v="29" actId="1076"/>
          <ac:picMkLst>
            <pc:docMk/>
            <pc:sldMk cId="1334857879" sldId="420"/>
            <ac:picMk id="7" creationId="{BAD14CC3-BEF3-C0AA-A742-AE25117F4206}"/>
          </ac:picMkLst>
        </pc:picChg>
      </pc:sldChg>
      <pc:sldChg chg="modSp mod">
        <pc:chgData name="Lana, CDC, Prof [lana@sun.ac.za]" userId="3e464429-276f-445e-8d7d-0faad5e88b6f" providerId="ADAL" clId="{C2B8D963-3038-46DF-A102-58D2D3D2212D}" dt="2026-09-02T07:59:04.315" v="35" actId="207"/>
        <pc:sldMkLst>
          <pc:docMk/>
          <pc:sldMk cId="1021992341" sldId="429"/>
        </pc:sldMkLst>
        <pc:spChg chg="mod">
          <ac:chgData name="Lana, CDC, Prof [lana@sun.ac.za]" userId="3e464429-276f-445e-8d7d-0faad5e88b6f" providerId="ADAL" clId="{C2B8D963-3038-46DF-A102-58D2D3D2212D}" dt="2026-09-02T07:59:04.315" v="35" actId="207"/>
          <ac:spMkLst>
            <pc:docMk/>
            <pc:sldMk cId="1021992341" sldId="429"/>
            <ac:spMk id="3" creationId="{767B37AA-73A0-2BC0-E1ED-450645041A6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A2F6CC-CA96-48FB-88D1-1EE123F218B5}" type="datetimeFigureOut">
              <a:rPr lang="en-ZA" smtClean="0"/>
              <a:t>2026/09/02</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FA660C-5A40-4ED6-ADC2-F812F75E478E}" type="slidenum">
              <a:rPr lang="en-ZA" smtClean="0"/>
              <a:t>‹#›</a:t>
            </a:fld>
            <a:endParaRPr lang="en-ZA"/>
          </a:p>
        </p:txBody>
      </p:sp>
    </p:spTree>
    <p:extLst>
      <p:ext uri="{BB962C8B-B14F-4D97-AF65-F5344CB8AC3E}">
        <p14:creationId xmlns:p14="http://schemas.microsoft.com/office/powerpoint/2010/main" val="18912657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What makes this instrument truly special is that it doesn’t need a mountain of material. </a:t>
            </a:r>
          </a:p>
          <a:p>
            <a:endParaRPr lang="en-ZA" dirty="0"/>
          </a:p>
          <a:p>
            <a:r>
              <a:rPr lang="en-ZA" dirty="0"/>
              <a:t>Just a speck of powder, a grain from a rock, or even a laser hole thinner than a human hair and it allows us to measure isotopes with great precision</a:t>
            </a:r>
          </a:p>
          <a:p>
            <a:endParaRPr lang="en-ZA" dirty="0"/>
          </a:p>
          <a:p>
            <a:r>
              <a:rPr lang="en-ZA" dirty="0"/>
              <a:t>If you want to know where a gemstone is coming from, </a:t>
            </a:r>
          </a:p>
          <a:p>
            <a:endParaRPr lang="en-ZA" dirty="0"/>
          </a:p>
          <a:p>
            <a:r>
              <a:rPr lang="en-ZA" dirty="0"/>
              <a:t>or if you want to understand about chemical contaminations inside your system and you want to know where these chemicals come from we use isotopes</a:t>
            </a:r>
          </a:p>
        </p:txBody>
      </p:sp>
      <p:sp>
        <p:nvSpPr>
          <p:cNvPr id="4" name="Slide Number Placeholder 3"/>
          <p:cNvSpPr>
            <a:spLocks noGrp="1"/>
          </p:cNvSpPr>
          <p:nvPr>
            <p:ph type="sldNum" sz="quarter" idx="5"/>
          </p:nvPr>
        </p:nvSpPr>
        <p:spPr/>
        <p:txBody>
          <a:bodyPr/>
          <a:lstStyle/>
          <a:p>
            <a:fld id="{3BACB6F3-041F-4D01-A7D0-D0FDE909508A}" type="slidenum">
              <a:rPr lang="en-ZA" smtClean="0"/>
              <a:t>5</a:t>
            </a:fld>
            <a:endParaRPr lang="en-ZA"/>
          </a:p>
        </p:txBody>
      </p:sp>
    </p:spTree>
    <p:extLst>
      <p:ext uri="{BB962C8B-B14F-4D97-AF65-F5344CB8AC3E}">
        <p14:creationId xmlns:p14="http://schemas.microsoft.com/office/powerpoint/2010/main" val="19053310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3BACB6F3-041F-4D01-A7D0-D0FDE909508A}" type="slidenum">
              <a:rPr lang="en-ZA" smtClean="0"/>
              <a:t>6</a:t>
            </a:fld>
            <a:endParaRPr lang="en-ZA"/>
          </a:p>
        </p:txBody>
      </p:sp>
    </p:spTree>
    <p:extLst>
      <p:ext uri="{BB962C8B-B14F-4D97-AF65-F5344CB8AC3E}">
        <p14:creationId xmlns:p14="http://schemas.microsoft.com/office/powerpoint/2010/main" val="20386522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This is to show the real scale of what we’re working with. </a:t>
            </a:r>
          </a:p>
          <a:p>
            <a:endParaRPr lang="en-ZA" dirty="0"/>
          </a:p>
          <a:p>
            <a:r>
              <a:rPr lang="en-ZA" dirty="0"/>
              <a:t>Here in the background is our laser ablation system, which allows us to analyse samples with extraordinary precision. </a:t>
            </a:r>
          </a:p>
          <a:p>
            <a:endParaRPr lang="en-ZA" dirty="0"/>
          </a:p>
          <a:p>
            <a:r>
              <a:rPr lang="en-ZA" dirty="0"/>
              <a:t>The samples themselves sit behind that glass window. It’s a secure environment where the laser beam drills into the sample. That tiny pit releases just enough material to be carried into the mass spectrometer for isotopic analysis. </a:t>
            </a:r>
          </a:p>
          <a:p>
            <a:endParaRPr lang="en-ZA" dirty="0"/>
          </a:p>
          <a:p>
            <a:r>
              <a:rPr lang="en-ZA" dirty="0"/>
              <a:t>Up here in the front you can see the computer screen showing the sample under analyses — in this case, a shark tooth about the size of your fingernail. And on the right screen, we’ve zoomed into just a tiny part of that tooth. You can see the laser spot — only about 100 microns wide, roughly the thickness of your hair. </a:t>
            </a:r>
          </a:p>
          <a:p>
            <a:endParaRPr lang="en-ZA" dirty="0"/>
          </a:p>
          <a:p>
            <a:r>
              <a:rPr lang="en-ZA" dirty="0"/>
              <a:t>From that tiny pit, we can extract enough material to analyse and tell the story recorded inside the tooth.</a:t>
            </a:r>
          </a:p>
          <a:p>
            <a:endParaRPr lang="en-ZA" dirty="0"/>
          </a:p>
          <a:p>
            <a:r>
              <a:rPr lang="en-ZA" dirty="0"/>
              <a:t>We can find out for example  the age to the tooth. We can also find out whether this shark lived 100 % of its time in the ocean or had contact with fresh water. We can also tell the temperature of the water and finally the chemistry and redox state of the of water. </a:t>
            </a:r>
          </a:p>
        </p:txBody>
      </p:sp>
      <p:sp>
        <p:nvSpPr>
          <p:cNvPr id="4" name="Slide Number Placeholder 3"/>
          <p:cNvSpPr>
            <a:spLocks noGrp="1"/>
          </p:cNvSpPr>
          <p:nvPr>
            <p:ph type="sldNum" sz="quarter" idx="5"/>
          </p:nvPr>
        </p:nvSpPr>
        <p:spPr/>
        <p:txBody>
          <a:bodyPr/>
          <a:lstStyle/>
          <a:p>
            <a:fld id="{3BACB6F3-041F-4D01-A7D0-D0FDE909508A}" type="slidenum">
              <a:rPr lang="en-ZA" smtClean="0"/>
              <a:t>7</a:t>
            </a:fld>
            <a:endParaRPr lang="en-ZA"/>
          </a:p>
        </p:txBody>
      </p:sp>
    </p:spTree>
    <p:extLst>
      <p:ext uri="{BB962C8B-B14F-4D97-AF65-F5344CB8AC3E}">
        <p14:creationId xmlns:p14="http://schemas.microsoft.com/office/powerpoint/2010/main" val="37794532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b="1" dirty="0"/>
              <a:t>This is what we do in the lab today. </a:t>
            </a:r>
          </a:p>
          <a:p>
            <a:endParaRPr lang="en-ZA" b="1" dirty="0"/>
          </a:p>
          <a:p>
            <a:r>
              <a:rPr lang="en-ZA" b="1" dirty="0"/>
              <a:t>On the bottom left, you see a zircon crystal. The zircon is about 300 um long and the laser pit a much smaller than that. </a:t>
            </a:r>
          </a:p>
          <a:p>
            <a:endParaRPr lang="en-ZA" b="1" dirty="0"/>
          </a:p>
          <a:p>
            <a:r>
              <a:rPr lang="en-ZA" b="1" dirty="0"/>
              <a:t>The pit samples pinprick of material — and from that, we can pull out an age of 337 plus minus 0.9  million years. </a:t>
            </a:r>
          </a:p>
          <a:p>
            <a:endParaRPr lang="en-ZA" dirty="0"/>
          </a:p>
          <a:p>
            <a:r>
              <a:rPr lang="en-ZA" b="1" dirty="0"/>
              <a:t>On the right is another story — hafnium isotopes. Notice how tiny the error bars are. This tells </a:t>
            </a:r>
            <a:r>
              <a:rPr lang="en-ZA" b="1" i="1" dirty="0"/>
              <a:t>where it comes from</a:t>
            </a:r>
            <a:r>
              <a:rPr lang="en-ZA" b="1"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ZA"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ZA"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ZA" b="1" dirty="0"/>
              <a:t>So, from a hole thinner than your own hair, we can reconstruct hundreds of millions of years of Earth’s history, with precision down to less than million years</a:t>
            </a:r>
            <a:endParaRPr lang="en-ZA" dirty="0"/>
          </a:p>
          <a:p>
            <a:endParaRPr lang="en-ZA" b="1" dirty="0"/>
          </a:p>
          <a:p>
            <a:endParaRPr lang="en-ZA" dirty="0"/>
          </a:p>
        </p:txBody>
      </p:sp>
      <p:sp>
        <p:nvSpPr>
          <p:cNvPr id="4" name="Slide Number Placeholder 3"/>
          <p:cNvSpPr>
            <a:spLocks noGrp="1"/>
          </p:cNvSpPr>
          <p:nvPr>
            <p:ph type="sldNum" sz="quarter" idx="5"/>
          </p:nvPr>
        </p:nvSpPr>
        <p:spPr/>
        <p:txBody>
          <a:bodyPr/>
          <a:lstStyle/>
          <a:p>
            <a:fld id="{3BACB6F3-041F-4D01-A7D0-D0FDE909508A}" type="slidenum">
              <a:rPr lang="en-ZA" smtClean="0"/>
              <a:t>8</a:t>
            </a:fld>
            <a:endParaRPr lang="en-ZA"/>
          </a:p>
        </p:txBody>
      </p:sp>
    </p:spTree>
    <p:extLst>
      <p:ext uri="{BB962C8B-B14F-4D97-AF65-F5344CB8AC3E}">
        <p14:creationId xmlns:p14="http://schemas.microsoft.com/office/powerpoint/2010/main" val="14429783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b="1" dirty="0"/>
              <a:t>Different isotopes take slightly different paths, like runners in separate lanes of a race.”</a:t>
            </a:r>
            <a:endParaRPr lang="en-ZA" dirty="0"/>
          </a:p>
          <a:p>
            <a:r>
              <a:rPr lang="en-ZA" b="1" dirty="0"/>
              <a:t>Magnets act like precision filters — steering lighter and heavier isotopes along different trajectories. </a:t>
            </a:r>
          </a:p>
          <a:p>
            <a:endParaRPr lang="en-ZA" b="1" dirty="0"/>
          </a:p>
          <a:p>
            <a:r>
              <a:rPr lang="en-ZA" b="1" dirty="0"/>
              <a:t>What looks like a rainbow of ions is in fact the isotopic fingerprint of the sample.”</a:t>
            </a:r>
            <a:endParaRPr lang="en-ZA" dirty="0"/>
          </a:p>
          <a:p>
            <a:endParaRPr lang="en-ZA" dirty="0"/>
          </a:p>
        </p:txBody>
      </p:sp>
      <p:sp>
        <p:nvSpPr>
          <p:cNvPr id="4" name="Slide Number Placeholder 3"/>
          <p:cNvSpPr>
            <a:spLocks noGrp="1"/>
          </p:cNvSpPr>
          <p:nvPr>
            <p:ph type="sldNum" sz="quarter" idx="5"/>
          </p:nvPr>
        </p:nvSpPr>
        <p:spPr/>
        <p:txBody>
          <a:bodyPr/>
          <a:lstStyle/>
          <a:p>
            <a:fld id="{3BACB6F3-041F-4D01-A7D0-D0FDE909508A}" type="slidenum">
              <a:rPr lang="en-ZA" smtClean="0"/>
              <a:t>16</a:t>
            </a:fld>
            <a:endParaRPr lang="en-ZA"/>
          </a:p>
        </p:txBody>
      </p:sp>
    </p:spTree>
    <p:extLst>
      <p:ext uri="{BB962C8B-B14F-4D97-AF65-F5344CB8AC3E}">
        <p14:creationId xmlns:p14="http://schemas.microsoft.com/office/powerpoint/2010/main" val="23902972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err="1"/>
              <a:t>And</a:t>
            </a:r>
            <a:r>
              <a:rPr lang="en-ZA" b="1" dirty="0" err="1"/>
              <a:t>“At</a:t>
            </a:r>
            <a:r>
              <a:rPr lang="en-ZA" b="1" dirty="0"/>
              <a:t> the end of the journey INSIDE THE MACHINE, this rainbow of ions hit different detector and every beam is counted, and from those counts, we build isotope ratios.”</a:t>
            </a:r>
            <a:endParaRPr lang="en-ZA" dirty="0"/>
          </a:p>
          <a:p>
            <a:endParaRPr lang="en-ZA" dirty="0"/>
          </a:p>
        </p:txBody>
      </p:sp>
      <p:sp>
        <p:nvSpPr>
          <p:cNvPr id="4" name="Slide Number Placeholder 3"/>
          <p:cNvSpPr>
            <a:spLocks noGrp="1"/>
          </p:cNvSpPr>
          <p:nvPr>
            <p:ph type="sldNum" sz="quarter" idx="5"/>
          </p:nvPr>
        </p:nvSpPr>
        <p:spPr/>
        <p:txBody>
          <a:bodyPr/>
          <a:lstStyle/>
          <a:p>
            <a:fld id="{3BACB6F3-041F-4D01-A7D0-D0FDE909508A}" type="slidenum">
              <a:rPr lang="en-ZA" smtClean="0"/>
              <a:t>17</a:t>
            </a:fld>
            <a:endParaRPr lang="en-ZA"/>
          </a:p>
        </p:txBody>
      </p:sp>
    </p:spTree>
    <p:extLst>
      <p:ext uri="{BB962C8B-B14F-4D97-AF65-F5344CB8AC3E}">
        <p14:creationId xmlns:p14="http://schemas.microsoft.com/office/powerpoint/2010/main" val="11278146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b="1" dirty="0"/>
              <a:t>What you see here is  signal created by the electron signals generated by the detectors in action, measuring the beams. We see here the intensity rising as the beam strikes the plate, then dropping off again. Every peak is an isotope speaking to us.”</a:t>
            </a:r>
            <a:endParaRPr lang="en-ZA" dirty="0"/>
          </a:p>
          <a:p>
            <a:r>
              <a:rPr lang="en-ZA" b="1" dirty="0"/>
              <a:t>So those metal plates convert each ion into a measurable pulse of electricity, which becomes the data we interpret.”</a:t>
            </a:r>
            <a:endParaRPr lang="en-ZA" dirty="0"/>
          </a:p>
          <a:p>
            <a:r>
              <a:rPr lang="en-ZA" b="1" dirty="0"/>
              <a:t>From these signals, we calculate isotope ratios with extraordinary precision. And those ratios, in turn, allow us to measure time, trace processes, and decode Earth’s history.”</a:t>
            </a:r>
            <a:endParaRPr lang="en-ZA" dirty="0"/>
          </a:p>
          <a:p>
            <a:endParaRPr lang="en-ZA" dirty="0"/>
          </a:p>
        </p:txBody>
      </p:sp>
      <p:sp>
        <p:nvSpPr>
          <p:cNvPr id="4" name="Slide Number Placeholder 3"/>
          <p:cNvSpPr>
            <a:spLocks noGrp="1"/>
          </p:cNvSpPr>
          <p:nvPr>
            <p:ph type="sldNum" sz="quarter" idx="5"/>
          </p:nvPr>
        </p:nvSpPr>
        <p:spPr/>
        <p:txBody>
          <a:bodyPr/>
          <a:lstStyle/>
          <a:p>
            <a:fld id="{3BACB6F3-041F-4D01-A7D0-D0FDE909508A}" type="slidenum">
              <a:rPr lang="en-ZA" smtClean="0"/>
              <a:t>18</a:t>
            </a:fld>
            <a:endParaRPr lang="en-ZA"/>
          </a:p>
        </p:txBody>
      </p:sp>
    </p:spTree>
    <p:extLst>
      <p:ext uri="{BB962C8B-B14F-4D97-AF65-F5344CB8AC3E}">
        <p14:creationId xmlns:p14="http://schemas.microsoft.com/office/powerpoint/2010/main" val="3422307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So different isotopes act like tracers moving through Earth’s surface. </a:t>
            </a:r>
          </a:p>
          <a:p>
            <a:endParaRPr lang="en-ZA" dirty="0"/>
          </a:p>
          <a:p>
            <a:r>
              <a:rPr lang="en-ZA" dirty="0"/>
              <a:t>Each element here — like zinc, copper, lithium, calcium, iron, or mercury — carries a slightly different isotopic signature depending on where it comes from and what processes it’s been through. </a:t>
            </a:r>
          </a:p>
          <a:p>
            <a:endParaRPr lang="en-ZA" dirty="0"/>
          </a:p>
          <a:p>
            <a:r>
              <a:rPr lang="en-ZA" dirty="0"/>
              <a:t>For example, rain and rivers carry lithium and magnesium isotopes off the mountains, factories release cadmium and chromium isotopes into soils and water, and fish record mercury isotopes from pollution in the ocean. </a:t>
            </a:r>
          </a:p>
          <a:p>
            <a:endParaRPr lang="en-ZA" dirty="0"/>
          </a:p>
          <a:p>
            <a:r>
              <a:rPr lang="en-ZA" dirty="0"/>
              <a:t>By measuring these tiny variations, we can track pollution, study how nutrients cycle through ecosystems, and even understand how our landscapes respond to climate change.</a:t>
            </a:r>
          </a:p>
        </p:txBody>
      </p:sp>
      <p:sp>
        <p:nvSpPr>
          <p:cNvPr id="4" name="Slide Number Placeholder 3"/>
          <p:cNvSpPr>
            <a:spLocks noGrp="1"/>
          </p:cNvSpPr>
          <p:nvPr>
            <p:ph type="sldNum" sz="quarter" idx="5"/>
          </p:nvPr>
        </p:nvSpPr>
        <p:spPr/>
        <p:txBody>
          <a:bodyPr/>
          <a:lstStyle/>
          <a:p>
            <a:fld id="{3BACB6F3-041F-4D01-A7D0-D0FDE909508A}" type="slidenum">
              <a:rPr lang="en-ZA" smtClean="0"/>
              <a:t>19</a:t>
            </a:fld>
            <a:endParaRPr lang="en-ZA"/>
          </a:p>
        </p:txBody>
      </p:sp>
    </p:spTree>
    <p:extLst>
      <p:ext uri="{BB962C8B-B14F-4D97-AF65-F5344CB8AC3E}">
        <p14:creationId xmlns:p14="http://schemas.microsoft.com/office/powerpoint/2010/main" val="16163674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35FA660C-5A40-4ED6-ADC2-F812F75E478E}" type="slidenum">
              <a:rPr lang="en-ZA" smtClean="0"/>
              <a:t>26</a:t>
            </a:fld>
            <a:endParaRPr lang="en-ZA"/>
          </a:p>
        </p:txBody>
      </p:sp>
    </p:spTree>
    <p:extLst>
      <p:ext uri="{BB962C8B-B14F-4D97-AF65-F5344CB8AC3E}">
        <p14:creationId xmlns:p14="http://schemas.microsoft.com/office/powerpoint/2010/main" val="4299016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F8E4D-3E7A-2137-2C06-7CB2051B42B5}"/>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ZA"/>
          </a:p>
        </p:txBody>
      </p:sp>
      <p:sp>
        <p:nvSpPr>
          <p:cNvPr id="3" name="Subtitle 2">
            <a:extLst>
              <a:ext uri="{FF2B5EF4-FFF2-40B4-BE49-F238E27FC236}">
                <a16:creationId xmlns:a16="http://schemas.microsoft.com/office/drawing/2014/main" id="{FC4B412E-0E4A-1E6E-6D4F-02A5A800AC1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ZA"/>
          </a:p>
        </p:txBody>
      </p:sp>
      <p:sp>
        <p:nvSpPr>
          <p:cNvPr id="4" name="Date Placeholder 3">
            <a:extLst>
              <a:ext uri="{FF2B5EF4-FFF2-40B4-BE49-F238E27FC236}">
                <a16:creationId xmlns:a16="http://schemas.microsoft.com/office/drawing/2014/main" id="{52273607-9201-CAA0-E916-10B95FD621F1}"/>
              </a:ext>
            </a:extLst>
          </p:cNvPr>
          <p:cNvSpPr>
            <a:spLocks noGrp="1"/>
          </p:cNvSpPr>
          <p:nvPr>
            <p:ph type="dt" sz="half" idx="10"/>
          </p:nvPr>
        </p:nvSpPr>
        <p:spPr/>
        <p:txBody>
          <a:bodyPr/>
          <a:lstStyle/>
          <a:p>
            <a:fld id="{7131F58A-FEFA-4645-A49C-880C4C4B554B}" type="datetimeFigureOut">
              <a:rPr lang="en-ZA" smtClean="0"/>
              <a:t>2026/09/02</a:t>
            </a:fld>
            <a:endParaRPr lang="en-ZA"/>
          </a:p>
        </p:txBody>
      </p:sp>
      <p:sp>
        <p:nvSpPr>
          <p:cNvPr id="5" name="Footer Placeholder 4">
            <a:extLst>
              <a:ext uri="{FF2B5EF4-FFF2-40B4-BE49-F238E27FC236}">
                <a16:creationId xmlns:a16="http://schemas.microsoft.com/office/drawing/2014/main" id="{32E0E2AD-30C9-0835-C69A-B2039E214E2D}"/>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45E3F4A5-63D7-66E8-E3D0-36762798476E}"/>
              </a:ext>
            </a:extLst>
          </p:cNvPr>
          <p:cNvSpPr>
            <a:spLocks noGrp="1"/>
          </p:cNvSpPr>
          <p:nvPr>
            <p:ph type="sldNum" sz="quarter" idx="12"/>
          </p:nvPr>
        </p:nvSpPr>
        <p:spPr/>
        <p:txBody>
          <a:bodyPr/>
          <a:lstStyle/>
          <a:p>
            <a:fld id="{6B43BE41-B788-4BCA-917A-DD453D144A28}" type="slidenum">
              <a:rPr lang="en-ZA" smtClean="0"/>
              <a:t>‹#›</a:t>
            </a:fld>
            <a:endParaRPr lang="en-ZA"/>
          </a:p>
        </p:txBody>
      </p:sp>
    </p:spTree>
    <p:extLst>
      <p:ext uri="{BB962C8B-B14F-4D97-AF65-F5344CB8AC3E}">
        <p14:creationId xmlns:p14="http://schemas.microsoft.com/office/powerpoint/2010/main" val="12008553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5474D-AA09-66DA-30BE-A1CED099EDD2}"/>
              </a:ext>
            </a:extLst>
          </p:cNvPr>
          <p:cNvSpPr>
            <a:spLocks noGrp="1"/>
          </p:cNvSpPr>
          <p:nvPr>
            <p:ph type="title"/>
          </p:nvPr>
        </p:nvSpPr>
        <p:spPr/>
        <p:txBody>
          <a:bodyPr/>
          <a:lstStyle/>
          <a:p>
            <a:r>
              <a:rPr lang="en-GB"/>
              <a:t>Click to edit Master title style</a:t>
            </a:r>
            <a:endParaRPr lang="en-ZA"/>
          </a:p>
        </p:txBody>
      </p:sp>
      <p:sp>
        <p:nvSpPr>
          <p:cNvPr id="3" name="Vertical Text Placeholder 2">
            <a:extLst>
              <a:ext uri="{FF2B5EF4-FFF2-40B4-BE49-F238E27FC236}">
                <a16:creationId xmlns:a16="http://schemas.microsoft.com/office/drawing/2014/main" id="{28D47E5D-63C3-99B2-E061-55B64470C43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ZA"/>
          </a:p>
        </p:txBody>
      </p:sp>
      <p:sp>
        <p:nvSpPr>
          <p:cNvPr id="4" name="Date Placeholder 3">
            <a:extLst>
              <a:ext uri="{FF2B5EF4-FFF2-40B4-BE49-F238E27FC236}">
                <a16:creationId xmlns:a16="http://schemas.microsoft.com/office/drawing/2014/main" id="{BA833989-3E59-8420-D862-D5BCE12CCBAF}"/>
              </a:ext>
            </a:extLst>
          </p:cNvPr>
          <p:cNvSpPr>
            <a:spLocks noGrp="1"/>
          </p:cNvSpPr>
          <p:nvPr>
            <p:ph type="dt" sz="half" idx="10"/>
          </p:nvPr>
        </p:nvSpPr>
        <p:spPr/>
        <p:txBody>
          <a:bodyPr/>
          <a:lstStyle/>
          <a:p>
            <a:fld id="{7131F58A-FEFA-4645-A49C-880C4C4B554B}" type="datetimeFigureOut">
              <a:rPr lang="en-ZA" smtClean="0"/>
              <a:t>2026/09/02</a:t>
            </a:fld>
            <a:endParaRPr lang="en-ZA"/>
          </a:p>
        </p:txBody>
      </p:sp>
      <p:sp>
        <p:nvSpPr>
          <p:cNvPr id="5" name="Footer Placeholder 4">
            <a:extLst>
              <a:ext uri="{FF2B5EF4-FFF2-40B4-BE49-F238E27FC236}">
                <a16:creationId xmlns:a16="http://schemas.microsoft.com/office/drawing/2014/main" id="{209E6F2C-EF4F-2E14-A02F-3973245C73FA}"/>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1ED8651A-B2E8-C565-FA20-CD7EE30FD4E6}"/>
              </a:ext>
            </a:extLst>
          </p:cNvPr>
          <p:cNvSpPr>
            <a:spLocks noGrp="1"/>
          </p:cNvSpPr>
          <p:nvPr>
            <p:ph type="sldNum" sz="quarter" idx="12"/>
          </p:nvPr>
        </p:nvSpPr>
        <p:spPr/>
        <p:txBody>
          <a:bodyPr/>
          <a:lstStyle/>
          <a:p>
            <a:fld id="{6B43BE41-B788-4BCA-917A-DD453D144A28}" type="slidenum">
              <a:rPr lang="en-ZA" smtClean="0"/>
              <a:t>‹#›</a:t>
            </a:fld>
            <a:endParaRPr lang="en-ZA"/>
          </a:p>
        </p:txBody>
      </p:sp>
    </p:spTree>
    <p:extLst>
      <p:ext uri="{BB962C8B-B14F-4D97-AF65-F5344CB8AC3E}">
        <p14:creationId xmlns:p14="http://schemas.microsoft.com/office/powerpoint/2010/main" val="7570896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5E051A-591D-69F3-2FE3-6AB1F32B72AE}"/>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ZA"/>
          </a:p>
        </p:txBody>
      </p:sp>
      <p:sp>
        <p:nvSpPr>
          <p:cNvPr id="3" name="Vertical Text Placeholder 2">
            <a:extLst>
              <a:ext uri="{FF2B5EF4-FFF2-40B4-BE49-F238E27FC236}">
                <a16:creationId xmlns:a16="http://schemas.microsoft.com/office/drawing/2014/main" id="{DD10130E-1A15-6627-F3BF-CBD0DA01701D}"/>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ZA"/>
          </a:p>
        </p:txBody>
      </p:sp>
      <p:sp>
        <p:nvSpPr>
          <p:cNvPr id="4" name="Date Placeholder 3">
            <a:extLst>
              <a:ext uri="{FF2B5EF4-FFF2-40B4-BE49-F238E27FC236}">
                <a16:creationId xmlns:a16="http://schemas.microsoft.com/office/drawing/2014/main" id="{A3319815-CE35-8783-CCBA-9637F33BF75A}"/>
              </a:ext>
            </a:extLst>
          </p:cNvPr>
          <p:cNvSpPr>
            <a:spLocks noGrp="1"/>
          </p:cNvSpPr>
          <p:nvPr>
            <p:ph type="dt" sz="half" idx="10"/>
          </p:nvPr>
        </p:nvSpPr>
        <p:spPr/>
        <p:txBody>
          <a:bodyPr/>
          <a:lstStyle/>
          <a:p>
            <a:fld id="{7131F58A-FEFA-4645-A49C-880C4C4B554B}" type="datetimeFigureOut">
              <a:rPr lang="en-ZA" smtClean="0"/>
              <a:t>2026/09/02</a:t>
            </a:fld>
            <a:endParaRPr lang="en-ZA"/>
          </a:p>
        </p:txBody>
      </p:sp>
      <p:sp>
        <p:nvSpPr>
          <p:cNvPr id="5" name="Footer Placeholder 4">
            <a:extLst>
              <a:ext uri="{FF2B5EF4-FFF2-40B4-BE49-F238E27FC236}">
                <a16:creationId xmlns:a16="http://schemas.microsoft.com/office/drawing/2014/main" id="{92653F54-1C99-ED0D-CB7E-B602DCEEE099}"/>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C7EF1254-E293-D1A4-B943-7F2F93703523}"/>
              </a:ext>
            </a:extLst>
          </p:cNvPr>
          <p:cNvSpPr>
            <a:spLocks noGrp="1"/>
          </p:cNvSpPr>
          <p:nvPr>
            <p:ph type="sldNum" sz="quarter" idx="12"/>
          </p:nvPr>
        </p:nvSpPr>
        <p:spPr/>
        <p:txBody>
          <a:bodyPr/>
          <a:lstStyle/>
          <a:p>
            <a:fld id="{6B43BE41-B788-4BCA-917A-DD453D144A28}" type="slidenum">
              <a:rPr lang="en-ZA" smtClean="0"/>
              <a:t>‹#›</a:t>
            </a:fld>
            <a:endParaRPr lang="en-ZA"/>
          </a:p>
        </p:txBody>
      </p:sp>
    </p:spTree>
    <p:extLst>
      <p:ext uri="{BB962C8B-B14F-4D97-AF65-F5344CB8AC3E}">
        <p14:creationId xmlns:p14="http://schemas.microsoft.com/office/powerpoint/2010/main" val="1592956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ontent">
    <p:bg>
      <p:bgPr>
        <a:solidFill>
          <a:schemeClr val="bg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D909A06-A364-5E3D-6D27-7FAA213CE4A0}"/>
              </a:ext>
            </a:extLst>
          </p:cNvPr>
          <p:cNvSpPr>
            <a:spLocks noGrp="1"/>
          </p:cNvSpPr>
          <p:nvPr>
            <p:ph type="title"/>
          </p:nvPr>
        </p:nvSpPr>
        <p:spPr>
          <a:xfrm>
            <a:off x="678872" y="694932"/>
            <a:ext cx="10827328" cy="985966"/>
          </a:xfrm>
        </p:spPr>
        <p:txBody>
          <a:bodyPr anchor="t"/>
          <a:lstStyle/>
          <a:p>
            <a:r>
              <a:rPr lang="en-GB"/>
              <a:t>Click to edit Master title style</a:t>
            </a:r>
            <a:endParaRPr lang="en-US"/>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678872" y="1830774"/>
            <a:ext cx="10827328" cy="433228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3">
            <a:extLst>
              <a:ext uri="{FF2B5EF4-FFF2-40B4-BE49-F238E27FC236}">
                <a16:creationId xmlns:a16="http://schemas.microsoft.com/office/drawing/2014/main" id="{9931E58F-1A72-99FC-BFB5-C1A7E18DCA88}"/>
              </a:ext>
            </a:extLst>
          </p:cNvPr>
          <p:cNvSpPr>
            <a:spLocks noGrp="1"/>
          </p:cNvSpPr>
          <p:nvPr>
            <p:ph type="ftr" sz="quarter" idx="11"/>
          </p:nvPr>
        </p:nvSpPr>
        <p:spPr/>
        <p:txBody>
          <a:bodyPr/>
          <a:lstStyle/>
          <a:p>
            <a:endParaRPr lang="en-US" dirty="0"/>
          </a:p>
        </p:txBody>
      </p:sp>
      <p:sp>
        <p:nvSpPr>
          <p:cNvPr id="2" name="Date Placeholder 1">
            <a:extLst>
              <a:ext uri="{FF2B5EF4-FFF2-40B4-BE49-F238E27FC236}">
                <a16:creationId xmlns:a16="http://schemas.microsoft.com/office/drawing/2014/main" id="{5AB93EAD-9C49-0E73-60D2-E95D760F702A}"/>
              </a:ext>
            </a:extLst>
          </p:cNvPr>
          <p:cNvSpPr>
            <a:spLocks noGrp="1"/>
          </p:cNvSpPr>
          <p:nvPr>
            <p:ph type="dt" sz="half" idx="10"/>
          </p:nvPr>
        </p:nvSpPr>
        <p:spPr/>
        <p:txBody>
          <a:bodyPr/>
          <a:lstStyle/>
          <a:p>
            <a:endParaRPr lang="en-US" dirty="0"/>
          </a:p>
        </p:txBody>
      </p:sp>
      <p:sp>
        <p:nvSpPr>
          <p:cNvPr id="5" name="Slide Number Placeholder 4">
            <a:extLst>
              <a:ext uri="{FF2B5EF4-FFF2-40B4-BE49-F238E27FC236}">
                <a16:creationId xmlns:a16="http://schemas.microsoft.com/office/drawing/2014/main" id="{E951C29A-9EE1-5B40-D317-4A98FF038C71}"/>
              </a:ext>
            </a:extLst>
          </p:cNvPr>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1736133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FAEF1-CE58-E2ED-55C1-43672E00AC68}"/>
              </a:ext>
            </a:extLst>
          </p:cNvPr>
          <p:cNvSpPr>
            <a:spLocks noGrp="1"/>
          </p:cNvSpPr>
          <p:nvPr>
            <p:ph type="title"/>
          </p:nvPr>
        </p:nvSpPr>
        <p:spPr/>
        <p:txBody>
          <a:bodyPr/>
          <a:lstStyle/>
          <a:p>
            <a:r>
              <a:rPr lang="en-GB"/>
              <a:t>Click to edit Master title style</a:t>
            </a:r>
            <a:endParaRPr lang="en-ZA"/>
          </a:p>
        </p:txBody>
      </p:sp>
      <p:sp>
        <p:nvSpPr>
          <p:cNvPr id="3" name="Content Placeholder 2">
            <a:extLst>
              <a:ext uri="{FF2B5EF4-FFF2-40B4-BE49-F238E27FC236}">
                <a16:creationId xmlns:a16="http://schemas.microsoft.com/office/drawing/2014/main" id="{31BEEF7F-C428-CFBE-20FF-DE4176E995D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ZA"/>
          </a:p>
        </p:txBody>
      </p:sp>
      <p:sp>
        <p:nvSpPr>
          <p:cNvPr id="4" name="Date Placeholder 3">
            <a:extLst>
              <a:ext uri="{FF2B5EF4-FFF2-40B4-BE49-F238E27FC236}">
                <a16:creationId xmlns:a16="http://schemas.microsoft.com/office/drawing/2014/main" id="{CC05BE6D-5C99-56A0-6751-C2E76D85E79A}"/>
              </a:ext>
            </a:extLst>
          </p:cNvPr>
          <p:cNvSpPr>
            <a:spLocks noGrp="1"/>
          </p:cNvSpPr>
          <p:nvPr>
            <p:ph type="dt" sz="half" idx="10"/>
          </p:nvPr>
        </p:nvSpPr>
        <p:spPr/>
        <p:txBody>
          <a:bodyPr/>
          <a:lstStyle/>
          <a:p>
            <a:fld id="{7131F58A-FEFA-4645-A49C-880C4C4B554B}" type="datetimeFigureOut">
              <a:rPr lang="en-ZA" smtClean="0"/>
              <a:t>2026/09/02</a:t>
            </a:fld>
            <a:endParaRPr lang="en-ZA"/>
          </a:p>
        </p:txBody>
      </p:sp>
      <p:sp>
        <p:nvSpPr>
          <p:cNvPr id="5" name="Footer Placeholder 4">
            <a:extLst>
              <a:ext uri="{FF2B5EF4-FFF2-40B4-BE49-F238E27FC236}">
                <a16:creationId xmlns:a16="http://schemas.microsoft.com/office/drawing/2014/main" id="{D91B0A15-EA41-9B86-44DB-5A31469850F0}"/>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D76E67FE-14A2-6931-4C5C-C8AD2FED1D57}"/>
              </a:ext>
            </a:extLst>
          </p:cNvPr>
          <p:cNvSpPr>
            <a:spLocks noGrp="1"/>
          </p:cNvSpPr>
          <p:nvPr>
            <p:ph type="sldNum" sz="quarter" idx="12"/>
          </p:nvPr>
        </p:nvSpPr>
        <p:spPr/>
        <p:txBody>
          <a:bodyPr/>
          <a:lstStyle/>
          <a:p>
            <a:fld id="{6B43BE41-B788-4BCA-917A-DD453D144A28}" type="slidenum">
              <a:rPr lang="en-ZA" smtClean="0"/>
              <a:t>‹#›</a:t>
            </a:fld>
            <a:endParaRPr lang="en-ZA"/>
          </a:p>
        </p:txBody>
      </p:sp>
    </p:spTree>
    <p:extLst>
      <p:ext uri="{BB962C8B-B14F-4D97-AF65-F5344CB8AC3E}">
        <p14:creationId xmlns:p14="http://schemas.microsoft.com/office/powerpoint/2010/main" val="851178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1D56B-9B05-07FF-762F-AD5D79C14A98}"/>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ZA"/>
          </a:p>
        </p:txBody>
      </p:sp>
      <p:sp>
        <p:nvSpPr>
          <p:cNvPr id="3" name="Text Placeholder 2">
            <a:extLst>
              <a:ext uri="{FF2B5EF4-FFF2-40B4-BE49-F238E27FC236}">
                <a16:creationId xmlns:a16="http://schemas.microsoft.com/office/drawing/2014/main" id="{08F832E3-3CCC-8B2A-B3E0-0FCBC1BB957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344E39C-D8AB-6D9A-2463-5F61E9E2F40D}"/>
              </a:ext>
            </a:extLst>
          </p:cNvPr>
          <p:cNvSpPr>
            <a:spLocks noGrp="1"/>
          </p:cNvSpPr>
          <p:nvPr>
            <p:ph type="dt" sz="half" idx="10"/>
          </p:nvPr>
        </p:nvSpPr>
        <p:spPr/>
        <p:txBody>
          <a:bodyPr/>
          <a:lstStyle/>
          <a:p>
            <a:fld id="{7131F58A-FEFA-4645-A49C-880C4C4B554B}" type="datetimeFigureOut">
              <a:rPr lang="en-ZA" smtClean="0"/>
              <a:t>2026/09/02</a:t>
            </a:fld>
            <a:endParaRPr lang="en-ZA"/>
          </a:p>
        </p:txBody>
      </p:sp>
      <p:sp>
        <p:nvSpPr>
          <p:cNvPr id="5" name="Footer Placeholder 4">
            <a:extLst>
              <a:ext uri="{FF2B5EF4-FFF2-40B4-BE49-F238E27FC236}">
                <a16:creationId xmlns:a16="http://schemas.microsoft.com/office/drawing/2014/main" id="{07210D25-86A2-1F40-AB58-DC9F6D88D844}"/>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D60B7162-473A-6E5F-B5AA-B8C7F2EE1F89}"/>
              </a:ext>
            </a:extLst>
          </p:cNvPr>
          <p:cNvSpPr>
            <a:spLocks noGrp="1"/>
          </p:cNvSpPr>
          <p:nvPr>
            <p:ph type="sldNum" sz="quarter" idx="12"/>
          </p:nvPr>
        </p:nvSpPr>
        <p:spPr/>
        <p:txBody>
          <a:bodyPr/>
          <a:lstStyle/>
          <a:p>
            <a:fld id="{6B43BE41-B788-4BCA-917A-DD453D144A28}" type="slidenum">
              <a:rPr lang="en-ZA" smtClean="0"/>
              <a:t>‹#›</a:t>
            </a:fld>
            <a:endParaRPr lang="en-ZA"/>
          </a:p>
        </p:txBody>
      </p:sp>
    </p:spTree>
    <p:extLst>
      <p:ext uri="{BB962C8B-B14F-4D97-AF65-F5344CB8AC3E}">
        <p14:creationId xmlns:p14="http://schemas.microsoft.com/office/powerpoint/2010/main" val="4121765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2E5A6-6B54-64BB-1F07-C8CA49D25FB1}"/>
              </a:ext>
            </a:extLst>
          </p:cNvPr>
          <p:cNvSpPr>
            <a:spLocks noGrp="1"/>
          </p:cNvSpPr>
          <p:nvPr>
            <p:ph type="title"/>
          </p:nvPr>
        </p:nvSpPr>
        <p:spPr/>
        <p:txBody>
          <a:bodyPr/>
          <a:lstStyle/>
          <a:p>
            <a:r>
              <a:rPr lang="en-GB"/>
              <a:t>Click to edit Master title style</a:t>
            </a:r>
            <a:endParaRPr lang="en-ZA"/>
          </a:p>
        </p:txBody>
      </p:sp>
      <p:sp>
        <p:nvSpPr>
          <p:cNvPr id="3" name="Content Placeholder 2">
            <a:extLst>
              <a:ext uri="{FF2B5EF4-FFF2-40B4-BE49-F238E27FC236}">
                <a16:creationId xmlns:a16="http://schemas.microsoft.com/office/drawing/2014/main" id="{E112588C-A5DC-CC36-8BB7-D605E4F750C7}"/>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ZA"/>
          </a:p>
        </p:txBody>
      </p:sp>
      <p:sp>
        <p:nvSpPr>
          <p:cNvPr id="4" name="Content Placeholder 3">
            <a:extLst>
              <a:ext uri="{FF2B5EF4-FFF2-40B4-BE49-F238E27FC236}">
                <a16:creationId xmlns:a16="http://schemas.microsoft.com/office/drawing/2014/main" id="{431A8993-91FF-DDB3-3D33-E3C0935BCBA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ZA"/>
          </a:p>
        </p:txBody>
      </p:sp>
      <p:sp>
        <p:nvSpPr>
          <p:cNvPr id="5" name="Date Placeholder 4">
            <a:extLst>
              <a:ext uri="{FF2B5EF4-FFF2-40B4-BE49-F238E27FC236}">
                <a16:creationId xmlns:a16="http://schemas.microsoft.com/office/drawing/2014/main" id="{A0C6A641-DC81-AFDF-4352-1F0B37BDAC61}"/>
              </a:ext>
            </a:extLst>
          </p:cNvPr>
          <p:cNvSpPr>
            <a:spLocks noGrp="1"/>
          </p:cNvSpPr>
          <p:nvPr>
            <p:ph type="dt" sz="half" idx="10"/>
          </p:nvPr>
        </p:nvSpPr>
        <p:spPr/>
        <p:txBody>
          <a:bodyPr/>
          <a:lstStyle/>
          <a:p>
            <a:fld id="{7131F58A-FEFA-4645-A49C-880C4C4B554B}" type="datetimeFigureOut">
              <a:rPr lang="en-ZA" smtClean="0"/>
              <a:t>2026/09/02</a:t>
            </a:fld>
            <a:endParaRPr lang="en-ZA"/>
          </a:p>
        </p:txBody>
      </p:sp>
      <p:sp>
        <p:nvSpPr>
          <p:cNvPr id="6" name="Footer Placeholder 5">
            <a:extLst>
              <a:ext uri="{FF2B5EF4-FFF2-40B4-BE49-F238E27FC236}">
                <a16:creationId xmlns:a16="http://schemas.microsoft.com/office/drawing/2014/main" id="{1F39630A-B2C4-454E-7507-E52181B104DB}"/>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1079091D-F32D-21CC-1DBB-E74C042CCCEC}"/>
              </a:ext>
            </a:extLst>
          </p:cNvPr>
          <p:cNvSpPr>
            <a:spLocks noGrp="1"/>
          </p:cNvSpPr>
          <p:nvPr>
            <p:ph type="sldNum" sz="quarter" idx="12"/>
          </p:nvPr>
        </p:nvSpPr>
        <p:spPr/>
        <p:txBody>
          <a:bodyPr/>
          <a:lstStyle/>
          <a:p>
            <a:fld id="{6B43BE41-B788-4BCA-917A-DD453D144A28}" type="slidenum">
              <a:rPr lang="en-ZA" smtClean="0"/>
              <a:t>‹#›</a:t>
            </a:fld>
            <a:endParaRPr lang="en-ZA"/>
          </a:p>
        </p:txBody>
      </p:sp>
    </p:spTree>
    <p:extLst>
      <p:ext uri="{BB962C8B-B14F-4D97-AF65-F5344CB8AC3E}">
        <p14:creationId xmlns:p14="http://schemas.microsoft.com/office/powerpoint/2010/main" val="1823469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B19EF-A506-7621-123B-801D3CBBAC24}"/>
              </a:ext>
            </a:extLst>
          </p:cNvPr>
          <p:cNvSpPr>
            <a:spLocks noGrp="1"/>
          </p:cNvSpPr>
          <p:nvPr>
            <p:ph type="title"/>
          </p:nvPr>
        </p:nvSpPr>
        <p:spPr>
          <a:xfrm>
            <a:off x="839788" y="365125"/>
            <a:ext cx="10515600" cy="1325563"/>
          </a:xfrm>
        </p:spPr>
        <p:txBody>
          <a:bodyPr/>
          <a:lstStyle/>
          <a:p>
            <a:r>
              <a:rPr lang="en-GB"/>
              <a:t>Click to edit Master title style</a:t>
            </a:r>
            <a:endParaRPr lang="en-ZA"/>
          </a:p>
        </p:txBody>
      </p:sp>
      <p:sp>
        <p:nvSpPr>
          <p:cNvPr id="3" name="Text Placeholder 2">
            <a:extLst>
              <a:ext uri="{FF2B5EF4-FFF2-40B4-BE49-F238E27FC236}">
                <a16:creationId xmlns:a16="http://schemas.microsoft.com/office/drawing/2014/main" id="{5CDCE78F-26BC-9B8A-9F61-0537E16F53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5C2A698-BA25-8222-5352-490DB9DA036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ZA"/>
          </a:p>
        </p:txBody>
      </p:sp>
      <p:sp>
        <p:nvSpPr>
          <p:cNvPr id="5" name="Text Placeholder 4">
            <a:extLst>
              <a:ext uri="{FF2B5EF4-FFF2-40B4-BE49-F238E27FC236}">
                <a16:creationId xmlns:a16="http://schemas.microsoft.com/office/drawing/2014/main" id="{FD150401-A10F-4B5B-792B-4B62C1830C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B9A4783-3645-47A9-3697-78EFA2A92955}"/>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ZA"/>
          </a:p>
        </p:txBody>
      </p:sp>
      <p:sp>
        <p:nvSpPr>
          <p:cNvPr id="7" name="Date Placeholder 6">
            <a:extLst>
              <a:ext uri="{FF2B5EF4-FFF2-40B4-BE49-F238E27FC236}">
                <a16:creationId xmlns:a16="http://schemas.microsoft.com/office/drawing/2014/main" id="{23500397-FFFE-8A16-CB44-C12F7087567E}"/>
              </a:ext>
            </a:extLst>
          </p:cNvPr>
          <p:cNvSpPr>
            <a:spLocks noGrp="1"/>
          </p:cNvSpPr>
          <p:nvPr>
            <p:ph type="dt" sz="half" idx="10"/>
          </p:nvPr>
        </p:nvSpPr>
        <p:spPr/>
        <p:txBody>
          <a:bodyPr/>
          <a:lstStyle/>
          <a:p>
            <a:fld id="{7131F58A-FEFA-4645-A49C-880C4C4B554B}" type="datetimeFigureOut">
              <a:rPr lang="en-ZA" smtClean="0"/>
              <a:t>2026/09/02</a:t>
            </a:fld>
            <a:endParaRPr lang="en-ZA"/>
          </a:p>
        </p:txBody>
      </p:sp>
      <p:sp>
        <p:nvSpPr>
          <p:cNvPr id="8" name="Footer Placeholder 7">
            <a:extLst>
              <a:ext uri="{FF2B5EF4-FFF2-40B4-BE49-F238E27FC236}">
                <a16:creationId xmlns:a16="http://schemas.microsoft.com/office/drawing/2014/main" id="{B42C3038-C193-22A0-E514-A6D2AC8890B6}"/>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29EA6A1B-1C1B-8607-ABF1-841DDF1596E4}"/>
              </a:ext>
            </a:extLst>
          </p:cNvPr>
          <p:cNvSpPr>
            <a:spLocks noGrp="1"/>
          </p:cNvSpPr>
          <p:nvPr>
            <p:ph type="sldNum" sz="quarter" idx="12"/>
          </p:nvPr>
        </p:nvSpPr>
        <p:spPr/>
        <p:txBody>
          <a:bodyPr/>
          <a:lstStyle/>
          <a:p>
            <a:fld id="{6B43BE41-B788-4BCA-917A-DD453D144A28}" type="slidenum">
              <a:rPr lang="en-ZA" smtClean="0"/>
              <a:t>‹#›</a:t>
            </a:fld>
            <a:endParaRPr lang="en-ZA"/>
          </a:p>
        </p:txBody>
      </p:sp>
    </p:spTree>
    <p:extLst>
      <p:ext uri="{BB962C8B-B14F-4D97-AF65-F5344CB8AC3E}">
        <p14:creationId xmlns:p14="http://schemas.microsoft.com/office/powerpoint/2010/main" val="1643972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AF191-7F3A-DBA1-7B45-96B0AEA2167E}"/>
              </a:ext>
            </a:extLst>
          </p:cNvPr>
          <p:cNvSpPr>
            <a:spLocks noGrp="1"/>
          </p:cNvSpPr>
          <p:nvPr>
            <p:ph type="title"/>
          </p:nvPr>
        </p:nvSpPr>
        <p:spPr/>
        <p:txBody>
          <a:bodyPr/>
          <a:lstStyle/>
          <a:p>
            <a:r>
              <a:rPr lang="en-GB"/>
              <a:t>Click to edit Master title style</a:t>
            </a:r>
            <a:endParaRPr lang="en-ZA"/>
          </a:p>
        </p:txBody>
      </p:sp>
      <p:sp>
        <p:nvSpPr>
          <p:cNvPr id="3" name="Date Placeholder 2">
            <a:extLst>
              <a:ext uri="{FF2B5EF4-FFF2-40B4-BE49-F238E27FC236}">
                <a16:creationId xmlns:a16="http://schemas.microsoft.com/office/drawing/2014/main" id="{7643C5BB-1749-EE95-6768-A1EFC193E12E}"/>
              </a:ext>
            </a:extLst>
          </p:cNvPr>
          <p:cNvSpPr>
            <a:spLocks noGrp="1"/>
          </p:cNvSpPr>
          <p:nvPr>
            <p:ph type="dt" sz="half" idx="10"/>
          </p:nvPr>
        </p:nvSpPr>
        <p:spPr/>
        <p:txBody>
          <a:bodyPr/>
          <a:lstStyle/>
          <a:p>
            <a:fld id="{7131F58A-FEFA-4645-A49C-880C4C4B554B}" type="datetimeFigureOut">
              <a:rPr lang="en-ZA" smtClean="0"/>
              <a:t>2026/09/02</a:t>
            </a:fld>
            <a:endParaRPr lang="en-ZA"/>
          </a:p>
        </p:txBody>
      </p:sp>
      <p:sp>
        <p:nvSpPr>
          <p:cNvPr id="4" name="Footer Placeholder 3">
            <a:extLst>
              <a:ext uri="{FF2B5EF4-FFF2-40B4-BE49-F238E27FC236}">
                <a16:creationId xmlns:a16="http://schemas.microsoft.com/office/drawing/2014/main" id="{4450DC13-3CCB-5136-9D9C-9AF104003804}"/>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5DB4D11B-FFC2-3453-07A4-ABC2944F2A4E}"/>
              </a:ext>
            </a:extLst>
          </p:cNvPr>
          <p:cNvSpPr>
            <a:spLocks noGrp="1"/>
          </p:cNvSpPr>
          <p:nvPr>
            <p:ph type="sldNum" sz="quarter" idx="12"/>
          </p:nvPr>
        </p:nvSpPr>
        <p:spPr/>
        <p:txBody>
          <a:bodyPr/>
          <a:lstStyle/>
          <a:p>
            <a:fld id="{6B43BE41-B788-4BCA-917A-DD453D144A28}" type="slidenum">
              <a:rPr lang="en-ZA" smtClean="0"/>
              <a:t>‹#›</a:t>
            </a:fld>
            <a:endParaRPr lang="en-ZA"/>
          </a:p>
        </p:txBody>
      </p:sp>
    </p:spTree>
    <p:extLst>
      <p:ext uri="{BB962C8B-B14F-4D97-AF65-F5344CB8AC3E}">
        <p14:creationId xmlns:p14="http://schemas.microsoft.com/office/powerpoint/2010/main" val="531675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A3B01D6-35F9-4F1B-7D8B-6AEBDBAEC01A}"/>
              </a:ext>
            </a:extLst>
          </p:cNvPr>
          <p:cNvSpPr>
            <a:spLocks noGrp="1"/>
          </p:cNvSpPr>
          <p:nvPr>
            <p:ph type="dt" sz="half" idx="10"/>
          </p:nvPr>
        </p:nvSpPr>
        <p:spPr/>
        <p:txBody>
          <a:bodyPr/>
          <a:lstStyle/>
          <a:p>
            <a:fld id="{7131F58A-FEFA-4645-A49C-880C4C4B554B}" type="datetimeFigureOut">
              <a:rPr lang="en-ZA" smtClean="0"/>
              <a:t>2026/09/02</a:t>
            </a:fld>
            <a:endParaRPr lang="en-ZA"/>
          </a:p>
        </p:txBody>
      </p:sp>
      <p:sp>
        <p:nvSpPr>
          <p:cNvPr id="3" name="Footer Placeholder 2">
            <a:extLst>
              <a:ext uri="{FF2B5EF4-FFF2-40B4-BE49-F238E27FC236}">
                <a16:creationId xmlns:a16="http://schemas.microsoft.com/office/drawing/2014/main" id="{E42869C0-0863-A2FA-5859-1BA35DE11459}"/>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E77D7958-41AB-6A7E-C0FB-239D6CECBDCB}"/>
              </a:ext>
            </a:extLst>
          </p:cNvPr>
          <p:cNvSpPr>
            <a:spLocks noGrp="1"/>
          </p:cNvSpPr>
          <p:nvPr>
            <p:ph type="sldNum" sz="quarter" idx="12"/>
          </p:nvPr>
        </p:nvSpPr>
        <p:spPr/>
        <p:txBody>
          <a:bodyPr/>
          <a:lstStyle/>
          <a:p>
            <a:fld id="{6B43BE41-B788-4BCA-917A-DD453D144A28}" type="slidenum">
              <a:rPr lang="en-ZA" smtClean="0"/>
              <a:t>‹#›</a:t>
            </a:fld>
            <a:endParaRPr lang="en-ZA"/>
          </a:p>
        </p:txBody>
      </p:sp>
    </p:spTree>
    <p:extLst>
      <p:ext uri="{BB962C8B-B14F-4D97-AF65-F5344CB8AC3E}">
        <p14:creationId xmlns:p14="http://schemas.microsoft.com/office/powerpoint/2010/main" val="17459488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3DCA0-ACDF-11A9-13F8-E999E97FA1F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ZA"/>
          </a:p>
        </p:txBody>
      </p:sp>
      <p:sp>
        <p:nvSpPr>
          <p:cNvPr id="3" name="Content Placeholder 2">
            <a:extLst>
              <a:ext uri="{FF2B5EF4-FFF2-40B4-BE49-F238E27FC236}">
                <a16:creationId xmlns:a16="http://schemas.microsoft.com/office/drawing/2014/main" id="{9463D182-1A42-8C21-DA74-44DA2B8EB1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ZA"/>
          </a:p>
        </p:txBody>
      </p:sp>
      <p:sp>
        <p:nvSpPr>
          <p:cNvPr id="4" name="Text Placeholder 3">
            <a:extLst>
              <a:ext uri="{FF2B5EF4-FFF2-40B4-BE49-F238E27FC236}">
                <a16:creationId xmlns:a16="http://schemas.microsoft.com/office/drawing/2014/main" id="{D6AC33C7-3EC8-E7C0-AC9C-710FF1FBD4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788C42C-87B6-B4A3-7A96-40665BA10688}"/>
              </a:ext>
            </a:extLst>
          </p:cNvPr>
          <p:cNvSpPr>
            <a:spLocks noGrp="1"/>
          </p:cNvSpPr>
          <p:nvPr>
            <p:ph type="dt" sz="half" idx="10"/>
          </p:nvPr>
        </p:nvSpPr>
        <p:spPr/>
        <p:txBody>
          <a:bodyPr/>
          <a:lstStyle/>
          <a:p>
            <a:fld id="{7131F58A-FEFA-4645-A49C-880C4C4B554B}" type="datetimeFigureOut">
              <a:rPr lang="en-ZA" smtClean="0"/>
              <a:t>2026/09/02</a:t>
            </a:fld>
            <a:endParaRPr lang="en-ZA"/>
          </a:p>
        </p:txBody>
      </p:sp>
      <p:sp>
        <p:nvSpPr>
          <p:cNvPr id="6" name="Footer Placeholder 5">
            <a:extLst>
              <a:ext uri="{FF2B5EF4-FFF2-40B4-BE49-F238E27FC236}">
                <a16:creationId xmlns:a16="http://schemas.microsoft.com/office/drawing/2014/main" id="{561FE351-897E-76DF-FABA-E114CB955DFD}"/>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308191B7-C2DE-5789-4E5E-0D863BF8B64E}"/>
              </a:ext>
            </a:extLst>
          </p:cNvPr>
          <p:cNvSpPr>
            <a:spLocks noGrp="1"/>
          </p:cNvSpPr>
          <p:nvPr>
            <p:ph type="sldNum" sz="quarter" idx="12"/>
          </p:nvPr>
        </p:nvSpPr>
        <p:spPr/>
        <p:txBody>
          <a:bodyPr/>
          <a:lstStyle/>
          <a:p>
            <a:fld id="{6B43BE41-B788-4BCA-917A-DD453D144A28}" type="slidenum">
              <a:rPr lang="en-ZA" smtClean="0"/>
              <a:t>‹#›</a:t>
            </a:fld>
            <a:endParaRPr lang="en-ZA"/>
          </a:p>
        </p:txBody>
      </p:sp>
    </p:spTree>
    <p:extLst>
      <p:ext uri="{BB962C8B-B14F-4D97-AF65-F5344CB8AC3E}">
        <p14:creationId xmlns:p14="http://schemas.microsoft.com/office/powerpoint/2010/main" val="33944943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BC2B-CA9A-E344-7330-344B0716296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ZA"/>
          </a:p>
        </p:txBody>
      </p:sp>
      <p:sp>
        <p:nvSpPr>
          <p:cNvPr id="3" name="Picture Placeholder 2">
            <a:extLst>
              <a:ext uri="{FF2B5EF4-FFF2-40B4-BE49-F238E27FC236}">
                <a16:creationId xmlns:a16="http://schemas.microsoft.com/office/drawing/2014/main" id="{92D3D68E-1908-96F3-1CC9-433E4E575B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06998164-877D-12FD-C504-0BACB629F3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F3B3630-EE4F-56BC-9B7D-4E8C313A674B}"/>
              </a:ext>
            </a:extLst>
          </p:cNvPr>
          <p:cNvSpPr>
            <a:spLocks noGrp="1"/>
          </p:cNvSpPr>
          <p:nvPr>
            <p:ph type="dt" sz="half" idx="10"/>
          </p:nvPr>
        </p:nvSpPr>
        <p:spPr/>
        <p:txBody>
          <a:bodyPr/>
          <a:lstStyle/>
          <a:p>
            <a:fld id="{7131F58A-FEFA-4645-A49C-880C4C4B554B}" type="datetimeFigureOut">
              <a:rPr lang="en-ZA" smtClean="0"/>
              <a:t>2026/09/02</a:t>
            </a:fld>
            <a:endParaRPr lang="en-ZA"/>
          </a:p>
        </p:txBody>
      </p:sp>
      <p:sp>
        <p:nvSpPr>
          <p:cNvPr id="6" name="Footer Placeholder 5">
            <a:extLst>
              <a:ext uri="{FF2B5EF4-FFF2-40B4-BE49-F238E27FC236}">
                <a16:creationId xmlns:a16="http://schemas.microsoft.com/office/drawing/2014/main" id="{390F8604-FA53-ADED-15DD-73CC3BC2488A}"/>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2BBFD61C-3962-541A-714C-E9160CDCCBCA}"/>
              </a:ext>
            </a:extLst>
          </p:cNvPr>
          <p:cNvSpPr>
            <a:spLocks noGrp="1"/>
          </p:cNvSpPr>
          <p:nvPr>
            <p:ph type="sldNum" sz="quarter" idx="12"/>
          </p:nvPr>
        </p:nvSpPr>
        <p:spPr/>
        <p:txBody>
          <a:bodyPr/>
          <a:lstStyle/>
          <a:p>
            <a:fld id="{6B43BE41-B788-4BCA-917A-DD453D144A28}" type="slidenum">
              <a:rPr lang="en-ZA" smtClean="0"/>
              <a:t>‹#›</a:t>
            </a:fld>
            <a:endParaRPr lang="en-ZA"/>
          </a:p>
        </p:txBody>
      </p:sp>
    </p:spTree>
    <p:extLst>
      <p:ext uri="{BB962C8B-B14F-4D97-AF65-F5344CB8AC3E}">
        <p14:creationId xmlns:p14="http://schemas.microsoft.com/office/powerpoint/2010/main" val="4125314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A1C5FBB-6186-2EA5-24F3-17B631F27A3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ZA"/>
          </a:p>
        </p:txBody>
      </p:sp>
      <p:sp>
        <p:nvSpPr>
          <p:cNvPr id="3" name="Text Placeholder 2">
            <a:extLst>
              <a:ext uri="{FF2B5EF4-FFF2-40B4-BE49-F238E27FC236}">
                <a16:creationId xmlns:a16="http://schemas.microsoft.com/office/drawing/2014/main" id="{C4AF2114-ADD6-D349-35A9-FAB7E08063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ZA"/>
          </a:p>
        </p:txBody>
      </p:sp>
      <p:sp>
        <p:nvSpPr>
          <p:cNvPr id="4" name="Date Placeholder 3">
            <a:extLst>
              <a:ext uri="{FF2B5EF4-FFF2-40B4-BE49-F238E27FC236}">
                <a16:creationId xmlns:a16="http://schemas.microsoft.com/office/drawing/2014/main" id="{C2C2112E-52BD-CADC-97B2-3960BB8E1B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131F58A-FEFA-4645-A49C-880C4C4B554B}" type="datetimeFigureOut">
              <a:rPr lang="en-ZA" smtClean="0"/>
              <a:t>2026/09/02</a:t>
            </a:fld>
            <a:endParaRPr lang="en-ZA"/>
          </a:p>
        </p:txBody>
      </p:sp>
      <p:sp>
        <p:nvSpPr>
          <p:cNvPr id="5" name="Footer Placeholder 4">
            <a:extLst>
              <a:ext uri="{FF2B5EF4-FFF2-40B4-BE49-F238E27FC236}">
                <a16:creationId xmlns:a16="http://schemas.microsoft.com/office/drawing/2014/main" id="{297C27B5-D8A7-9C47-F74E-3FAEDEFB83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ZA"/>
          </a:p>
        </p:txBody>
      </p:sp>
      <p:sp>
        <p:nvSpPr>
          <p:cNvPr id="6" name="Slide Number Placeholder 5">
            <a:extLst>
              <a:ext uri="{FF2B5EF4-FFF2-40B4-BE49-F238E27FC236}">
                <a16:creationId xmlns:a16="http://schemas.microsoft.com/office/drawing/2014/main" id="{A92FDA42-6F87-5248-AEAC-C7C0C0ACCD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B43BE41-B788-4BCA-917A-DD453D144A28}" type="slidenum">
              <a:rPr lang="en-ZA" smtClean="0"/>
              <a:t>‹#›</a:t>
            </a:fld>
            <a:endParaRPr lang="en-ZA"/>
          </a:p>
        </p:txBody>
      </p:sp>
    </p:spTree>
    <p:extLst>
      <p:ext uri="{BB962C8B-B14F-4D97-AF65-F5344CB8AC3E}">
        <p14:creationId xmlns:p14="http://schemas.microsoft.com/office/powerpoint/2010/main" val="16097437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3.org&amp;utm_campaign=index&amp;utm_content=thumbnai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Vaccine storage and manufacturing">
            <a:extLst>
              <a:ext uri="{FF2B5EF4-FFF2-40B4-BE49-F238E27FC236}">
                <a16:creationId xmlns:a16="http://schemas.microsoft.com/office/drawing/2014/main" id="{251C7BFD-A9AC-0E3B-344C-8E8BF9C83009}"/>
              </a:ext>
            </a:extLst>
          </p:cNvPr>
          <p:cNvPicPr>
            <a:picLocks noChangeAspect="1"/>
          </p:cNvPicPr>
          <p:nvPr/>
        </p:nvPicPr>
        <p:blipFill>
          <a:blip r:embed="rId2">
            <a:alphaModFix amt="40000"/>
          </a:blip>
          <a:srcRect t="141" b="15589"/>
          <a:stretch>
            <a:fill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8A0E8ECB-CCF2-8D59-B336-7AEE14CBA4E2}"/>
              </a:ext>
            </a:extLst>
          </p:cNvPr>
          <p:cNvSpPr>
            <a:spLocks noGrp="1"/>
          </p:cNvSpPr>
          <p:nvPr>
            <p:ph type="ctrTitle"/>
          </p:nvPr>
        </p:nvSpPr>
        <p:spPr>
          <a:xfrm>
            <a:off x="965200" y="965200"/>
            <a:ext cx="10261600" cy="3564869"/>
          </a:xfrm>
        </p:spPr>
        <p:txBody>
          <a:bodyPr>
            <a:normAutofit/>
          </a:bodyPr>
          <a:lstStyle/>
          <a:p>
            <a:pPr algn="l"/>
            <a:r>
              <a:rPr lang="en-ZA" sz="6300" dirty="0">
                <a:ln w="22225">
                  <a:solidFill>
                    <a:schemeClr val="tx1"/>
                  </a:solidFill>
                  <a:miter lim="800000"/>
                </a:ln>
                <a:noFill/>
              </a:rPr>
              <a:t>Inductively Coupled Plasma–Mass Spectrometry (ICP‑MS): Principles, Instrumentation &amp; Applications</a:t>
            </a:r>
          </a:p>
        </p:txBody>
      </p:sp>
      <p:sp>
        <p:nvSpPr>
          <p:cNvPr id="3" name="Subtitle 2">
            <a:extLst>
              <a:ext uri="{FF2B5EF4-FFF2-40B4-BE49-F238E27FC236}">
                <a16:creationId xmlns:a16="http://schemas.microsoft.com/office/drawing/2014/main" id="{A7AF2EF3-B514-3C35-2DF4-8896BB7D5953}"/>
              </a:ext>
            </a:extLst>
          </p:cNvPr>
          <p:cNvSpPr>
            <a:spLocks noGrp="1"/>
          </p:cNvSpPr>
          <p:nvPr>
            <p:ph type="subTitle" idx="1"/>
          </p:nvPr>
        </p:nvSpPr>
        <p:spPr>
          <a:xfrm>
            <a:off x="965200" y="4572002"/>
            <a:ext cx="10261600" cy="1202995"/>
          </a:xfrm>
        </p:spPr>
        <p:txBody>
          <a:bodyPr>
            <a:normAutofit/>
          </a:bodyPr>
          <a:lstStyle/>
          <a:p>
            <a:pPr algn="l"/>
            <a:r>
              <a:rPr lang="en-ZA" sz="3200"/>
              <a:t>Cristiano Lana</a:t>
            </a:r>
          </a:p>
        </p:txBody>
      </p:sp>
    </p:spTree>
    <p:extLst>
      <p:ext uri="{BB962C8B-B14F-4D97-AF65-F5344CB8AC3E}">
        <p14:creationId xmlns:p14="http://schemas.microsoft.com/office/powerpoint/2010/main" val="260234648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030D588-C69D-F59F-B51A-1E9BE8CDB363}"/>
              </a:ext>
            </a:extLst>
          </p:cNvPr>
          <p:cNvPicPr>
            <a:picLocks noChangeAspect="1"/>
          </p:cNvPicPr>
          <p:nvPr/>
        </p:nvPicPr>
        <p:blipFill>
          <a:blip r:embed="rId2"/>
          <a:stretch>
            <a:fillRect/>
          </a:stretch>
        </p:blipFill>
        <p:spPr>
          <a:xfrm>
            <a:off x="6096000" y="840972"/>
            <a:ext cx="4743450" cy="4733925"/>
          </a:xfrm>
          <a:prstGeom prst="rect">
            <a:avLst/>
          </a:prstGeom>
        </p:spPr>
      </p:pic>
      <p:pic>
        <p:nvPicPr>
          <p:cNvPr id="4" name="Picture 3" descr="Agilent 7850 ICP-MS Instrument, For Laboratory Use, Automation Grade:  Automatic at best price in New Delhi">
            <a:extLst>
              <a:ext uri="{FF2B5EF4-FFF2-40B4-BE49-F238E27FC236}">
                <a16:creationId xmlns:a16="http://schemas.microsoft.com/office/drawing/2014/main" id="{827448F5-2CBF-6A72-0800-E0AB713C792F}"/>
              </a:ext>
            </a:extLst>
          </p:cNvPr>
          <p:cNvPicPr>
            <a:picLocks noChangeAspect="1"/>
          </p:cNvPicPr>
          <p:nvPr/>
        </p:nvPicPr>
        <p:blipFill>
          <a:blip r:embed="rId3"/>
          <a:stretch>
            <a:fillRect/>
          </a:stretch>
        </p:blipFill>
        <p:spPr>
          <a:xfrm>
            <a:off x="214784" y="855366"/>
            <a:ext cx="5147268" cy="5147268"/>
          </a:xfrm>
          <a:prstGeom prst="rect">
            <a:avLst/>
          </a:prstGeom>
        </p:spPr>
      </p:pic>
    </p:spTree>
    <p:extLst>
      <p:ext uri="{BB962C8B-B14F-4D97-AF65-F5344CB8AC3E}">
        <p14:creationId xmlns:p14="http://schemas.microsoft.com/office/powerpoint/2010/main" val="39057077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8870E5F-35CA-6A15-CFAC-5CAA117BBAB5}"/>
              </a:ext>
            </a:extLst>
          </p:cNvPr>
          <p:cNvSpPr txBox="1"/>
          <p:nvPr/>
        </p:nvSpPr>
        <p:spPr>
          <a:xfrm>
            <a:off x="838201" y="3146400"/>
            <a:ext cx="4394200" cy="2454300"/>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200" b="1">
                <a:solidFill>
                  <a:schemeClr val="bg1">
                    <a:alpha val="80000"/>
                  </a:schemeClr>
                </a:solidFill>
              </a:rPr>
              <a:t>Plasma Generation</a:t>
            </a:r>
          </a:p>
          <a:p>
            <a:pPr marL="342900" lvl="0" indent="-228600">
              <a:lnSpc>
                <a:spcPct val="90000"/>
              </a:lnSpc>
              <a:spcAft>
                <a:spcPts val="600"/>
              </a:spcAft>
              <a:buFont typeface="Arial" panose="020B0604020202020204" pitchFamily="34" charset="0"/>
              <a:buChar char="•"/>
            </a:pPr>
            <a:r>
              <a:rPr lang="en-US" sz="2200">
                <a:solidFill>
                  <a:schemeClr val="bg1">
                    <a:alpha val="80000"/>
                  </a:schemeClr>
                </a:solidFill>
                <a:effectLst/>
              </a:rPr>
              <a:t>Argon gas is ionized by a radiofrequency (RF) field, forming a </a:t>
            </a:r>
            <a:r>
              <a:rPr lang="en-US" sz="2200" b="1">
                <a:solidFill>
                  <a:schemeClr val="bg1">
                    <a:alpha val="80000"/>
                  </a:schemeClr>
                </a:solidFill>
                <a:effectLst/>
              </a:rPr>
              <a:t>6000–8000 K plasma</a:t>
            </a:r>
            <a:r>
              <a:rPr lang="en-US" sz="2200">
                <a:solidFill>
                  <a:schemeClr val="bg1">
                    <a:alpha val="80000"/>
                  </a:schemeClr>
                </a:solidFill>
                <a:effectLst/>
              </a:rPr>
              <a:t>.</a:t>
            </a:r>
            <a:endParaRPr lang="en-US" sz="2200">
              <a:solidFill>
                <a:schemeClr val="bg1">
                  <a:alpha val="80000"/>
                </a:schemeClr>
              </a:solidFill>
            </a:endParaRPr>
          </a:p>
          <a:p>
            <a:pPr marL="342900" lvl="0" indent="-228600">
              <a:lnSpc>
                <a:spcPct val="90000"/>
              </a:lnSpc>
              <a:spcAft>
                <a:spcPts val="600"/>
              </a:spcAft>
              <a:buFont typeface="Arial" panose="020B0604020202020204" pitchFamily="34" charset="0"/>
              <a:buChar char="•"/>
            </a:pPr>
            <a:r>
              <a:rPr lang="en-US" sz="2200">
                <a:solidFill>
                  <a:schemeClr val="bg1">
                    <a:alpha val="80000"/>
                  </a:schemeClr>
                </a:solidFill>
                <a:effectLst/>
              </a:rPr>
              <a:t>The plasma efficiently atomizes and ionizes the sample. </a:t>
            </a:r>
            <a:endParaRPr lang="en-US" sz="2200">
              <a:solidFill>
                <a:schemeClr val="bg1">
                  <a:alpha val="80000"/>
                </a:schemeClr>
              </a:solidFill>
            </a:endParaRPr>
          </a:p>
        </p:txBody>
      </p:sp>
      <p:pic>
        <p:nvPicPr>
          <p:cNvPr id="7" name="Picture 6">
            <a:extLst>
              <a:ext uri="{FF2B5EF4-FFF2-40B4-BE49-F238E27FC236}">
                <a16:creationId xmlns:a16="http://schemas.microsoft.com/office/drawing/2014/main" id="{44D80DAD-3CA8-596A-ADF7-783EE062927F}"/>
              </a:ext>
            </a:extLst>
          </p:cNvPr>
          <p:cNvPicPr>
            <a:picLocks noChangeAspect="1"/>
          </p:cNvPicPr>
          <p:nvPr/>
        </p:nvPicPr>
        <p:blipFill>
          <a:blip r:embed="rId2"/>
          <a:srcRect l="2889" r="2891" b="2"/>
          <a:stretch>
            <a:fillRect/>
          </a:stretch>
        </p:blipFill>
        <p:spPr>
          <a:xfrm>
            <a:off x="5814060" y="2"/>
            <a:ext cx="6377940" cy="3333749"/>
          </a:xfrm>
          <a:custGeom>
            <a:avLst/>
            <a:gdLst/>
            <a:ahLst/>
            <a:cxnLst/>
            <a:rect l="l" t="t" r="r" b="b"/>
            <a:pathLst>
              <a:path w="6377940" h="3333749">
                <a:moveTo>
                  <a:pt x="0" y="0"/>
                </a:moveTo>
                <a:lnTo>
                  <a:pt x="6377940" y="0"/>
                </a:lnTo>
                <a:lnTo>
                  <a:pt x="6377940" y="3333749"/>
                </a:lnTo>
                <a:lnTo>
                  <a:pt x="174585" y="3333749"/>
                </a:lnTo>
                <a:lnTo>
                  <a:pt x="0" y="2202180"/>
                </a:lnTo>
                <a:close/>
              </a:path>
            </a:pathLst>
          </a:custGeom>
        </p:spPr>
      </p:pic>
      <p:pic>
        <p:nvPicPr>
          <p:cNvPr id="3" name="Picture 2">
            <a:extLst>
              <a:ext uri="{FF2B5EF4-FFF2-40B4-BE49-F238E27FC236}">
                <a16:creationId xmlns:a16="http://schemas.microsoft.com/office/drawing/2014/main" id="{62AAABFC-6941-308E-89BC-1F03A688EC71}"/>
              </a:ext>
            </a:extLst>
          </p:cNvPr>
          <p:cNvPicPr>
            <a:picLocks noChangeAspect="1"/>
          </p:cNvPicPr>
          <p:nvPr/>
        </p:nvPicPr>
        <p:blipFill>
          <a:blip r:embed="rId3"/>
          <a:srcRect t="19301" b="28428"/>
          <a:stretch>
            <a:fillRect/>
          </a:stretch>
        </p:blipFill>
        <p:spPr>
          <a:xfrm>
            <a:off x="5814060" y="3524252"/>
            <a:ext cx="6377940" cy="3333748"/>
          </a:xfrm>
          <a:custGeom>
            <a:avLst/>
            <a:gdLst/>
            <a:ahLst/>
            <a:cxnLst/>
            <a:rect l="l" t="t" r="r" b="b"/>
            <a:pathLst>
              <a:path w="6377940" h="3333748">
                <a:moveTo>
                  <a:pt x="203977" y="0"/>
                </a:moveTo>
                <a:lnTo>
                  <a:pt x="6377940" y="0"/>
                </a:lnTo>
                <a:lnTo>
                  <a:pt x="6377940" y="3333748"/>
                </a:lnTo>
                <a:lnTo>
                  <a:pt x="0" y="3333748"/>
                </a:lnTo>
                <a:lnTo>
                  <a:pt x="525780" y="1931668"/>
                </a:lnTo>
                <a:lnTo>
                  <a:pt x="205740" y="11428"/>
                </a:lnTo>
                <a:close/>
              </a:path>
            </a:pathLst>
          </a:custGeom>
        </p:spPr>
      </p:pic>
      <p:grpSp>
        <p:nvGrpSpPr>
          <p:cNvPr id="14" name="Group 13">
            <a:extLst>
              <a:ext uri="{FF2B5EF4-FFF2-40B4-BE49-F238E27FC236}">
                <a16:creationId xmlns:a16="http://schemas.microsoft.com/office/drawing/2014/main" id="{364A290D-B7BC-40B4-AB97-0C801BCCE26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632358" y="544"/>
            <a:ext cx="874716" cy="6857455"/>
            <a:chOff x="5632358" y="544"/>
            <a:chExt cx="874716" cy="6857455"/>
          </a:xfrm>
        </p:grpSpPr>
        <p:sp>
          <p:nvSpPr>
            <p:cNvPr id="15" name="Freeform: Shape 14">
              <a:extLst>
                <a:ext uri="{FF2B5EF4-FFF2-40B4-BE49-F238E27FC236}">
                  <a16:creationId xmlns:a16="http://schemas.microsoft.com/office/drawing/2014/main" id="{3C60D1EB-842B-4027-9728-E573149266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2640988" y="2991914"/>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8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8"/>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solidFill>
              <a:srgbClr val="FFFFFF"/>
            </a:solidFill>
            <a:ln>
              <a:noFill/>
            </a:ln>
            <a:effectLst>
              <a:outerShdw blurRad="381000" dist="152400" dir="10800000" algn="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44E103E5-C039-4EA4-843B-AD566B5C96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2640988" y="2991914"/>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7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7"/>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blipFill dpi="0" rotWithShape="1">
              <a:blip r:embed="rId4">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3474926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23E547B5-89CF-4EC0-96DE-25771AED0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3F0B8CEB-8279-4E5E-A0CE-1FC9F71736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782" y="0"/>
            <a:ext cx="742121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Saving money on ICP-MS analysis with the PlasmaQuant MS. - Scimed">
            <a:extLst>
              <a:ext uri="{FF2B5EF4-FFF2-40B4-BE49-F238E27FC236}">
                <a16:creationId xmlns:a16="http://schemas.microsoft.com/office/drawing/2014/main" id="{004B1BCB-0C34-D9D7-6BF6-38D0DE6C5EDE}"/>
              </a:ext>
            </a:extLst>
          </p:cNvPr>
          <p:cNvPicPr>
            <a:picLocks noChangeAspect="1"/>
          </p:cNvPicPr>
          <p:nvPr/>
        </p:nvPicPr>
        <p:blipFill>
          <a:blip r:embed="rId2"/>
          <a:srcRect l="9947" r="10551" b="2"/>
          <a:stretch>
            <a:fillRect/>
          </a:stretch>
        </p:blipFill>
        <p:spPr>
          <a:xfrm>
            <a:off x="20" y="10"/>
            <a:ext cx="6901711"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p:spPr>
      </p:pic>
      <p:sp>
        <p:nvSpPr>
          <p:cNvPr id="4" name="TextBox 3">
            <a:extLst>
              <a:ext uri="{FF2B5EF4-FFF2-40B4-BE49-F238E27FC236}">
                <a16:creationId xmlns:a16="http://schemas.microsoft.com/office/drawing/2014/main" id="{F976771B-20FC-0429-AB5C-EFB2645BB1C9}"/>
              </a:ext>
            </a:extLst>
          </p:cNvPr>
          <p:cNvSpPr txBox="1"/>
          <p:nvPr/>
        </p:nvSpPr>
        <p:spPr>
          <a:xfrm>
            <a:off x="7320465" y="2194102"/>
            <a:ext cx="4140013" cy="3908586"/>
          </a:xfrm>
          <a:prstGeom prst="rect">
            <a:avLst/>
          </a:prstGeom>
        </p:spPr>
        <p:txBody>
          <a:bodyPr vert="horz" lIns="91440" tIns="45720" rIns="91440" bIns="45720" rtlCol="0">
            <a:normAutofit/>
          </a:bodyPr>
          <a:lstStyle/>
          <a:p>
            <a:pPr indent="-228600">
              <a:lnSpc>
                <a:spcPct val="90000"/>
              </a:lnSpc>
              <a:spcBef>
                <a:spcPts val="750"/>
              </a:spcBef>
              <a:spcAft>
                <a:spcPts val="750"/>
              </a:spcAft>
              <a:buFont typeface="Arial" panose="020B0604020202020204" pitchFamily="34" charset="0"/>
              <a:buChar char="•"/>
            </a:pPr>
            <a:r>
              <a:rPr lang="en-US" sz="1700" b="1" i="0" dirty="0">
                <a:effectLst/>
              </a:rPr>
              <a:t>Plasma Formation:</a:t>
            </a:r>
          </a:p>
          <a:p>
            <a:pPr marL="342900" marR="0" lvl="0" indent="-228600">
              <a:lnSpc>
                <a:spcPct val="90000"/>
              </a:lnSpc>
              <a:buFont typeface="Arial" panose="020B0604020202020204" pitchFamily="34" charset="0"/>
              <a:buChar char="•"/>
            </a:pPr>
            <a:r>
              <a:rPr lang="en-US" sz="1700" b="1" i="0" dirty="0">
                <a:effectLst/>
              </a:rPr>
              <a:t>Argon gas</a:t>
            </a:r>
            <a:r>
              <a:rPr lang="en-US" sz="1700" b="0" i="0" dirty="0">
                <a:effectLst/>
              </a:rPr>
              <a:t> is introduced into the torch and flows through the outer tube.</a:t>
            </a:r>
          </a:p>
          <a:p>
            <a:pPr marL="342900" marR="0" lvl="0" indent="-228600">
              <a:lnSpc>
                <a:spcPct val="90000"/>
              </a:lnSpc>
              <a:buFont typeface="Arial" panose="020B0604020202020204" pitchFamily="34" charset="0"/>
              <a:buChar char="•"/>
            </a:pPr>
            <a:r>
              <a:rPr lang="en-US" sz="1700" b="0" i="0" dirty="0">
                <a:effectLst/>
              </a:rPr>
              <a:t>An RF coil wrapped around the torch applies an oscillating electromagnetic field, which energizes the argon gas atoms, stripping electrons from them and forming a plasma – a highly ionized, electrically conductive gas.</a:t>
            </a:r>
          </a:p>
          <a:p>
            <a:pPr marL="342900" marR="0" lvl="0" indent="-228600">
              <a:lnSpc>
                <a:spcPct val="90000"/>
              </a:lnSpc>
              <a:buFont typeface="Arial" panose="020B0604020202020204" pitchFamily="34" charset="0"/>
              <a:buChar char="•"/>
            </a:pPr>
            <a:r>
              <a:rPr lang="en-US" sz="1700" b="0" i="0" dirty="0">
                <a:effectLst/>
              </a:rPr>
              <a:t>The plasma is sustained by the RF energy, and its temperature is high enough to atomize and ionize the aerosolized sample.</a:t>
            </a:r>
          </a:p>
        </p:txBody>
      </p:sp>
    </p:spTree>
    <p:extLst>
      <p:ext uri="{BB962C8B-B14F-4D97-AF65-F5344CB8AC3E}">
        <p14:creationId xmlns:p14="http://schemas.microsoft.com/office/powerpoint/2010/main" val="25081851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5397427-0C68-6601-226D-D77F972252C6}"/>
              </a:ext>
            </a:extLst>
          </p:cNvPr>
          <p:cNvPicPr>
            <a:picLocks noChangeAspect="1"/>
          </p:cNvPicPr>
          <p:nvPr/>
        </p:nvPicPr>
        <p:blipFill>
          <a:blip r:embed="rId2"/>
          <a:stretch>
            <a:fillRect/>
          </a:stretch>
        </p:blipFill>
        <p:spPr>
          <a:xfrm>
            <a:off x="1524000" y="1000125"/>
            <a:ext cx="9144000" cy="4857750"/>
          </a:xfrm>
          <a:prstGeom prst="rect">
            <a:avLst/>
          </a:prstGeom>
        </p:spPr>
      </p:pic>
    </p:spTree>
    <p:extLst>
      <p:ext uri="{BB962C8B-B14F-4D97-AF65-F5344CB8AC3E}">
        <p14:creationId xmlns:p14="http://schemas.microsoft.com/office/powerpoint/2010/main" val="6265165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75B9CC8-8052-6DC5-07C0-8F8F53750C57}"/>
              </a:ext>
            </a:extLst>
          </p:cNvPr>
          <p:cNvPicPr>
            <a:picLocks noChangeAspect="1"/>
          </p:cNvPicPr>
          <p:nvPr/>
        </p:nvPicPr>
        <p:blipFill>
          <a:blip r:embed="rId2"/>
          <a:srcRect t="11318" r="-2" b="9862"/>
          <a:stretch>
            <a:fillRect/>
          </a:stretch>
        </p:blipFill>
        <p:spPr>
          <a:xfrm>
            <a:off x="3882570" y="10"/>
            <a:ext cx="8309429" cy="6857990"/>
          </a:xfrm>
          <a:custGeom>
            <a:avLst/>
            <a:gdLst/>
            <a:ahLst/>
            <a:cxnLst/>
            <a:rect l="l" t="t" r="r" b="b"/>
            <a:pathLst>
              <a:path w="12192000" h="6858000">
                <a:moveTo>
                  <a:pt x="0" y="0"/>
                </a:moveTo>
                <a:lnTo>
                  <a:pt x="12192000" y="0"/>
                </a:lnTo>
                <a:lnTo>
                  <a:pt x="12192000" y="6858000"/>
                </a:lnTo>
                <a:lnTo>
                  <a:pt x="0" y="6858000"/>
                </a:lnTo>
                <a:close/>
              </a:path>
            </a:pathLst>
          </a:custGeom>
        </p:spPr>
      </p:pic>
      <p:grpSp>
        <p:nvGrpSpPr>
          <p:cNvPr id="8" name="Group 7">
            <a:extLst>
              <a:ext uri="{FF2B5EF4-FFF2-40B4-BE49-F238E27FC236}">
                <a16:creationId xmlns:a16="http://schemas.microsoft.com/office/drawing/2014/main" id="{63737881-458F-40AD-B72B-B57D267DC42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
            <a:ext cx="4581527" cy="6858002"/>
            <a:chOff x="-2" y="-1"/>
            <a:chExt cx="4581527" cy="6858002"/>
          </a:xfrm>
          <a:effectLst>
            <a:outerShdw blurRad="381000" dist="50800" algn="ctr" rotWithShape="0">
              <a:srgbClr val="000000">
                <a:alpha val="10000"/>
              </a:srgbClr>
            </a:outerShdw>
          </a:effectLst>
        </p:grpSpPr>
        <p:sp>
          <p:nvSpPr>
            <p:cNvPr id="9" name="Freeform: Shape 8">
              <a:extLst>
                <a:ext uri="{FF2B5EF4-FFF2-40B4-BE49-F238E27FC236}">
                  <a16:creationId xmlns:a16="http://schemas.microsoft.com/office/drawing/2014/main" id="{C2967126-346F-41EA-982D-63D8EBB60D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0" name="Group 9">
              <a:extLst>
                <a:ext uri="{FF2B5EF4-FFF2-40B4-BE49-F238E27FC236}">
                  <a16:creationId xmlns:a16="http://schemas.microsoft.com/office/drawing/2014/main" id="{1BCD9601-1F44-4E40-998C-1B256DAE946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2"/>
              <a:chOff x="3697284" y="-1"/>
              <a:chExt cx="884241" cy="6858002"/>
            </a:xfrm>
          </p:grpSpPr>
          <p:grpSp>
            <p:nvGrpSpPr>
              <p:cNvPr id="11" name="Group 10">
                <a:extLst>
                  <a:ext uri="{FF2B5EF4-FFF2-40B4-BE49-F238E27FC236}">
                    <a16:creationId xmlns:a16="http://schemas.microsoft.com/office/drawing/2014/main" id="{1A1CA4E9-12FA-47EB-8471-25E8D55152C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solidFill>
                <a:srgbClr val="FFFFFF"/>
              </a:solidFill>
              <a:effectLst/>
            </p:grpSpPr>
            <p:sp>
              <p:nvSpPr>
                <p:cNvPr id="15" name="Freeform: Shape 14">
                  <a:extLst>
                    <a:ext uri="{FF2B5EF4-FFF2-40B4-BE49-F238E27FC236}">
                      <a16:creationId xmlns:a16="http://schemas.microsoft.com/office/drawing/2014/main" id="{E13A9BF0-334C-4457-A635-9CA4877EAA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FF05821A-8598-44E4-A18C-538D5331E4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2" name="Group 11">
                <a:extLst>
                  <a:ext uri="{FF2B5EF4-FFF2-40B4-BE49-F238E27FC236}">
                    <a16:creationId xmlns:a16="http://schemas.microsoft.com/office/drawing/2014/main" id="{8A4ECC81-E17F-4F87-9A0B-398363A864A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0"/>
                <a:ext cx="884241" cy="6858001"/>
                <a:chOff x="3697284" y="-1"/>
                <a:chExt cx="884241" cy="6858001"/>
              </a:xfrm>
              <a:blipFill>
                <a:blip r:embed="rId3">
                  <a:alphaModFix amt="57000"/>
                </a:blip>
                <a:tile tx="0" ty="0" sx="100000" sy="100000" flip="none" algn="tl"/>
              </a:blipFill>
              <a:effectLst/>
            </p:grpSpPr>
            <p:sp>
              <p:nvSpPr>
                <p:cNvPr id="13" name="Freeform: Shape 12">
                  <a:extLst>
                    <a:ext uri="{FF2B5EF4-FFF2-40B4-BE49-F238E27FC236}">
                      <a16:creationId xmlns:a16="http://schemas.microsoft.com/office/drawing/2014/main" id="{1FBBD7D8-A895-40D0-A53D-DEDF495B2F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BA602493-BC70-48CF-BDBA-88A8662274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grpSp>
    </p:spTree>
    <p:extLst>
      <p:ext uri="{BB962C8B-B14F-4D97-AF65-F5344CB8AC3E}">
        <p14:creationId xmlns:p14="http://schemas.microsoft.com/office/powerpoint/2010/main" val="41387312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24" name="Straight Connector 23">
            <a:extLst>
              <a:ext uri="{FF2B5EF4-FFF2-40B4-BE49-F238E27FC236}">
                <a16:creationId xmlns:a16="http://schemas.microsoft.com/office/drawing/2014/main" id="{EEA38897-7BA3-4408-8083-3235339C4A6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1873" y="1749756"/>
            <a:ext cx="471830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45A7EEF9-2192-FB98-81EE-DE1A6D5EDFB3}"/>
              </a:ext>
            </a:extLst>
          </p:cNvPr>
          <p:cNvSpPr txBox="1"/>
          <p:nvPr/>
        </p:nvSpPr>
        <p:spPr>
          <a:xfrm>
            <a:off x="897769" y="1909192"/>
            <a:ext cx="4586513" cy="3647710"/>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2000" b="1">
                <a:solidFill>
                  <a:schemeClr val="bg1"/>
                </a:solidFill>
              </a:rPr>
              <a:t>Interface Region</a:t>
            </a:r>
          </a:p>
          <a:p>
            <a:pPr marL="342900" lvl="0" indent="-228600">
              <a:lnSpc>
                <a:spcPct val="90000"/>
              </a:lnSpc>
              <a:spcAft>
                <a:spcPts val="600"/>
              </a:spcAft>
              <a:buFont typeface="Arial" panose="020B0604020202020204" pitchFamily="34" charset="0"/>
              <a:buChar char="•"/>
            </a:pPr>
            <a:r>
              <a:rPr lang="en-US" sz="2000">
                <a:solidFill>
                  <a:schemeClr val="bg1"/>
                </a:solidFill>
                <a:effectLst/>
              </a:rPr>
              <a:t>Plasma at atmospheric pressure must be coupled to MS under vacuum.</a:t>
            </a:r>
            <a:endParaRPr lang="en-US" sz="2000">
              <a:solidFill>
                <a:schemeClr val="bg1"/>
              </a:solidFill>
            </a:endParaRPr>
          </a:p>
          <a:p>
            <a:pPr marL="342900" lvl="0" indent="-228600">
              <a:lnSpc>
                <a:spcPct val="90000"/>
              </a:lnSpc>
              <a:spcAft>
                <a:spcPts val="600"/>
              </a:spcAft>
              <a:buFont typeface="Arial" panose="020B0604020202020204" pitchFamily="34" charset="0"/>
              <a:buChar char="•"/>
            </a:pPr>
            <a:r>
              <a:rPr lang="en-US" sz="2000">
                <a:solidFill>
                  <a:schemeClr val="bg1"/>
                </a:solidFill>
                <a:effectLst/>
              </a:rPr>
              <a:t>Two cones:</a:t>
            </a:r>
            <a:endParaRPr lang="en-US" sz="2000">
              <a:solidFill>
                <a:schemeClr val="bg1"/>
              </a:solidFill>
            </a:endParaRPr>
          </a:p>
          <a:p>
            <a:pPr marL="742950" lvl="1" indent="-228600">
              <a:lnSpc>
                <a:spcPct val="90000"/>
              </a:lnSpc>
              <a:spcAft>
                <a:spcPts val="600"/>
              </a:spcAft>
              <a:buFont typeface="Arial" panose="020B0604020202020204" pitchFamily="34" charset="0"/>
              <a:buChar char="•"/>
            </a:pPr>
            <a:r>
              <a:rPr lang="en-US" sz="2000" b="1">
                <a:solidFill>
                  <a:schemeClr val="bg1"/>
                </a:solidFill>
                <a:effectLst/>
              </a:rPr>
              <a:t>Sampler cone</a:t>
            </a:r>
            <a:r>
              <a:rPr lang="en-US" sz="2000">
                <a:solidFill>
                  <a:schemeClr val="bg1"/>
                </a:solidFill>
                <a:effectLst/>
              </a:rPr>
              <a:t> (~1 mm orifice)</a:t>
            </a:r>
            <a:endParaRPr lang="en-US" sz="2000">
              <a:solidFill>
                <a:schemeClr val="bg1"/>
              </a:solidFill>
            </a:endParaRPr>
          </a:p>
          <a:p>
            <a:pPr marL="742950" lvl="1" indent="-228600">
              <a:lnSpc>
                <a:spcPct val="90000"/>
              </a:lnSpc>
              <a:spcAft>
                <a:spcPts val="600"/>
              </a:spcAft>
              <a:buFont typeface="Arial" panose="020B0604020202020204" pitchFamily="34" charset="0"/>
              <a:buChar char="•"/>
            </a:pPr>
            <a:r>
              <a:rPr lang="en-US" sz="2000" b="1">
                <a:solidFill>
                  <a:schemeClr val="bg1"/>
                </a:solidFill>
                <a:effectLst/>
              </a:rPr>
              <a:t>Skimmer cone</a:t>
            </a:r>
            <a:endParaRPr lang="en-US" sz="2000">
              <a:solidFill>
                <a:schemeClr val="bg1"/>
              </a:solidFill>
            </a:endParaRPr>
          </a:p>
        </p:txBody>
      </p:sp>
      <p:pic>
        <p:nvPicPr>
          <p:cNvPr id="5" name="Picture 4">
            <a:extLst>
              <a:ext uri="{FF2B5EF4-FFF2-40B4-BE49-F238E27FC236}">
                <a16:creationId xmlns:a16="http://schemas.microsoft.com/office/drawing/2014/main" id="{0C0E60A8-DBC6-385E-B981-033CA49E88E0}"/>
              </a:ext>
            </a:extLst>
          </p:cNvPr>
          <p:cNvPicPr>
            <a:picLocks noChangeAspect="1"/>
          </p:cNvPicPr>
          <p:nvPr/>
        </p:nvPicPr>
        <p:blipFill>
          <a:blip r:embed="rId2"/>
          <a:srcRect t="18604" r="-3" b="21429"/>
          <a:stretch>
            <a:fillRect/>
          </a:stretch>
        </p:blipFill>
        <p:spPr>
          <a:xfrm>
            <a:off x="6525453" y="1"/>
            <a:ext cx="5666547" cy="3398024"/>
          </a:xfrm>
          <a:prstGeom prst="rect">
            <a:avLst/>
          </a:prstGeom>
        </p:spPr>
      </p:pic>
      <p:cxnSp>
        <p:nvCxnSpPr>
          <p:cNvPr id="26" name="Straight Connector 25">
            <a:extLst>
              <a:ext uri="{FF2B5EF4-FFF2-40B4-BE49-F238E27FC236}">
                <a16:creationId xmlns:a16="http://schemas.microsoft.com/office/drawing/2014/main" id="{CA240C79-242E-4918-9F28-B101847D1CC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522277" y="3386960"/>
            <a:ext cx="5669723"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11AD06B-AB20-4097-8606-5DA00DBACE8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4027" y="5707672"/>
            <a:ext cx="471399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2ECDF2D4-246D-85CB-9155-B3C0A1575323}"/>
              </a:ext>
            </a:extLst>
          </p:cNvPr>
          <p:cNvPicPr>
            <a:picLocks noChangeAspect="1"/>
          </p:cNvPicPr>
          <p:nvPr/>
        </p:nvPicPr>
        <p:blipFill>
          <a:blip r:embed="rId3"/>
          <a:srcRect t="17035" r="-2" b="834"/>
          <a:stretch>
            <a:fillRect/>
          </a:stretch>
        </p:blipFill>
        <p:spPr>
          <a:xfrm>
            <a:off x="6522277" y="3398024"/>
            <a:ext cx="5669723" cy="3469076"/>
          </a:xfrm>
          <a:prstGeom prst="rect">
            <a:avLst/>
          </a:prstGeom>
        </p:spPr>
      </p:pic>
    </p:spTree>
    <p:extLst>
      <p:ext uri="{BB962C8B-B14F-4D97-AF65-F5344CB8AC3E}">
        <p14:creationId xmlns:p14="http://schemas.microsoft.com/office/powerpoint/2010/main" val="20928696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0F9D5A7-638A-9F76-12F7-AC1B3BC0AFA2}"/>
              </a:ext>
            </a:extLst>
          </p:cNvPr>
          <p:cNvPicPr>
            <a:picLocks noChangeAspect="1"/>
          </p:cNvPicPr>
          <p:nvPr/>
        </p:nvPicPr>
        <p:blipFill>
          <a:blip r:embed="rId3"/>
          <a:stretch>
            <a:fillRect/>
          </a:stretch>
        </p:blipFill>
        <p:spPr>
          <a:xfrm>
            <a:off x="51781" y="1735444"/>
            <a:ext cx="5313414" cy="2747341"/>
          </a:xfrm>
          <a:prstGeom prst="rect">
            <a:avLst/>
          </a:prstGeom>
        </p:spPr>
      </p:pic>
      <p:pic>
        <p:nvPicPr>
          <p:cNvPr id="7" name="Picture 6">
            <a:extLst>
              <a:ext uri="{FF2B5EF4-FFF2-40B4-BE49-F238E27FC236}">
                <a16:creationId xmlns:a16="http://schemas.microsoft.com/office/drawing/2014/main" id="{8F719795-A7E1-598B-5273-61C17E518980}"/>
              </a:ext>
            </a:extLst>
          </p:cNvPr>
          <p:cNvPicPr>
            <a:picLocks noChangeAspect="1"/>
          </p:cNvPicPr>
          <p:nvPr/>
        </p:nvPicPr>
        <p:blipFill>
          <a:blip r:embed="rId4"/>
          <a:stretch>
            <a:fillRect/>
          </a:stretch>
        </p:blipFill>
        <p:spPr>
          <a:xfrm>
            <a:off x="5525996" y="55396"/>
            <a:ext cx="6462085" cy="3482030"/>
          </a:xfrm>
          <a:prstGeom prst="rect">
            <a:avLst/>
          </a:prstGeom>
        </p:spPr>
      </p:pic>
      <p:pic>
        <p:nvPicPr>
          <p:cNvPr id="11" name="Picture 10">
            <a:extLst>
              <a:ext uri="{FF2B5EF4-FFF2-40B4-BE49-F238E27FC236}">
                <a16:creationId xmlns:a16="http://schemas.microsoft.com/office/drawing/2014/main" id="{D1D55066-A5B0-1525-CF26-F097192B01D7}"/>
              </a:ext>
            </a:extLst>
          </p:cNvPr>
          <p:cNvPicPr>
            <a:picLocks noChangeAspect="1"/>
          </p:cNvPicPr>
          <p:nvPr/>
        </p:nvPicPr>
        <p:blipFill>
          <a:blip r:embed="rId5"/>
          <a:stretch>
            <a:fillRect/>
          </a:stretch>
        </p:blipFill>
        <p:spPr>
          <a:xfrm>
            <a:off x="5505098" y="3117108"/>
            <a:ext cx="6686901" cy="3529505"/>
          </a:xfrm>
          <a:prstGeom prst="rect">
            <a:avLst/>
          </a:prstGeom>
        </p:spPr>
      </p:pic>
      <p:sp>
        <p:nvSpPr>
          <p:cNvPr id="3" name="TextBox 2">
            <a:extLst>
              <a:ext uri="{FF2B5EF4-FFF2-40B4-BE49-F238E27FC236}">
                <a16:creationId xmlns:a16="http://schemas.microsoft.com/office/drawing/2014/main" id="{FECC8D8D-B413-3F6F-4C06-628430E1F29B}"/>
              </a:ext>
            </a:extLst>
          </p:cNvPr>
          <p:cNvSpPr txBox="1"/>
          <p:nvPr/>
        </p:nvSpPr>
        <p:spPr>
          <a:xfrm>
            <a:off x="1167782" y="513749"/>
            <a:ext cx="3952858" cy="646331"/>
          </a:xfrm>
          <a:prstGeom prst="rect">
            <a:avLst/>
          </a:prstGeom>
          <a:noFill/>
        </p:spPr>
        <p:txBody>
          <a:bodyPr wrap="square">
            <a:spAutoFit/>
          </a:bodyPr>
          <a:lstStyle/>
          <a:p>
            <a:r>
              <a:rPr lang="en-GB" dirty="0">
                <a:solidFill>
                  <a:schemeClr val="bg1"/>
                </a:solidFill>
              </a:rPr>
              <a:t>Once we have the ion beam, the next step is to bend and separate them. </a:t>
            </a:r>
            <a:endParaRPr lang="en-ZA" dirty="0">
              <a:solidFill>
                <a:schemeClr val="bg1"/>
              </a:solidFill>
            </a:endParaRPr>
          </a:p>
        </p:txBody>
      </p:sp>
      <p:sp>
        <p:nvSpPr>
          <p:cNvPr id="6" name="TextBox 5">
            <a:extLst>
              <a:ext uri="{FF2B5EF4-FFF2-40B4-BE49-F238E27FC236}">
                <a16:creationId xmlns:a16="http://schemas.microsoft.com/office/drawing/2014/main" id="{8A4B18EF-EED3-1A1F-85CC-8219501115A3}"/>
              </a:ext>
            </a:extLst>
          </p:cNvPr>
          <p:cNvSpPr txBox="1"/>
          <p:nvPr/>
        </p:nvSpPr>
        <p:spPr>
          <a:xfrm>
            <a:off x="96211" y="5195426"/>
            <a:ext cx="5024429" cy="923330"/>
          </a:xfrm>
          <a:prstGeom prst="rect">
            <a:avLst/>
          </a:prstGeom>
          <a:noFill/>
        </p:spPr>
        <p:txBody>
          <a:bodyPr wrap="square">
            <a:spAutoFit/>
          </a:bodyPr>
          <a:lstStyle/>
          <a:p>
            <a:r>
              <a:rPr lang="en-GB" b="1" dirty="0">
                <a:solidFill>
                  <a:schemeClr val="bg1"/>
                </a:solidFill>
              </a:rPr>
              <a:t>Magnets act like precision filters — steering lighter and heavier isotopes along different trajectories. </a:t>
            </a:r>
          </a:p>
        </p:txBody>
      </p:sp>
    </p:spTree>
    <p:extLst>
      <p:ext uri="{BB962C8B-B14F-4D97-AF65-F5344CB8AC3E}">
        <p14:creationId xmlns:p14="http://schemas.microsoft.com/office/powerpoint/2010/main" val="26631004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00AB364-2A66-AED5-1242-47462E3BD0AB}"/>
              </a:ext>
            </a:extLst>
          </p:cNvPr>
          <p:cNvPicPr>
            <a:picLocks noChangeAspect="1"/>
          </p:cNvPicPr>
          <p:nvPr/>
        </p:nvPicPr>
        <p:blipFill>
          <a:blip r:embed="rId3"/>
          <a:srcRect l="12915"/>
          <a:stretch>
            <a:fillRect/>
          </a:stretch>
        </p:blipFill>
        <p:spPr>
          <a:xfrm>
            <a:off x="746190" y="491900"/>
            <a:ext cx="10721907" cy="5663518"/>
          </a:xfrm>
          <a:prstGeom prst="rect">
            <a:avLst/>
          </a:prstGeom>
        </p:spPr>
      </p:pic>
      <p:sp>
        <p:nvSpPr>
          <p:cNvPr id="4" name="TextBox 3">
            <a:extLst>
              <a:ext uri="{FF2B5EF4-FFF2-40B4-BE49-F238E27FC236}">
                <a16:creationId xmlns:a16="http://schemas.microsoft.com/office/drawing/2014/main" id="{BB9875BC-2947-1324-3D9E-46589C611F36}"/>
              </a:ext>
            </a:extLst>
          </p:cNvPr>
          <p:cNvSpPr txBox="1"/>
          <p:nvPr/>
        </p:nvSpPr>
        <p:spPr>
          <a:xfrm>
            <a:off x="733537" y="1737756"/>
            <a:ext cx="712054" cy="369332"/>
          </a:xfrm>
          <a:prstGeom prst="rect">
            <a:avLst/>
          </a:prstGeom>
          <a:noFill/>
        </p:spPr>
        <p:txBody>
          <a:bodyPr wrap="none" rtlCol="0">
            <a:spAutoFit/>
          </a:bodyPr>
          <a:lstStyle/>
          <a:p>
            <a:r>
              <a:rPr lang="en-US" dirty="0">
                <a:highlight>
                  <a:srgbClr val="FFFF00"/>
                </a:highlight>
              </a:rPr>
              <a:t>238U</a:t>
            </a:r>
            <a:endParaRPr lang="en-ZA" dirty="0">
              <a:highlight>
                <a:srgbClr val="FFFF00"/>
              </a:highlight>
            </a:endParaRPr>
          </a:p>
        </p:txBody>
      </p:sp>
      <p:sp>
        <p:nvSpPr>
          <p:cNvPr id="5" name="TextBox 4">
            <a:extLst>
              <a:ext uri="{FF2B5EF4-FFF2-40B4-BE49-F238E27FC236}">
                <a16:creationId xmlns:a16="http://schemas.microsoft.com/office/drawing/2014/main" id="{8D2725B3-2768-C021-FAA9-2D9B77A18E51}"/>
              </a:ext>
            </a:extLst>
          </p:cNvPr>
          <p:cNvSpPr txBox="1"/>
          <p:nvPr/>
        </p:nvSpPr>
        <p:spPr>
          <a:xfrm>
            <a:off x="3318102" y="1737756"/>
            <a:ext cx="838691" cy="369332"/>
          </a:xfrm>
          <a:prstGeom prst="rect">
            <a:avLst/>
          </a:prstGeom>
          <a:noFill/>
        </p:spPr>
        <p:txBody>
          <a:bodyPr wrap="none" rtlCol="0">
            <a:spAutoFit/>
          </a:bodyPr>
          <a:lstStyle/>
          <a:p>
            <a:r>
              <a:rPr lang="en-US" dirty="0">
                <a:highlight>
                  <a:srgbClr val="FFFF00"/>
                </a:highlight>
              </a:rPr>
              <a:t>232 Th</a:t>
            </a:r>
            <a:endParaRPr lang="en-ZA" dirty="0">
              <a:highlight>
                <a:srgbClr val="FFFF00"/>
              </a:highlight>
            </a:endParaRPr>
          </a:p>
        </p:txBody>
      </p:sp>
      <p:sp>
        <p:nvSpPr>
          <p:cNvPr id="6" name="TextBox 5">
            <a:extLst>
              <a:ext uri="{FF2B5EF4-FFF2-40B4-BE49-F238E27FC236}">
                <a16:creationId xmlns:a16="http://schemas.microsoft.com/office/drawing/2014/main" id="{08F9365F-9BBF-8C91-8406-57EE63723470}"/>
              </a:ext>
            </a:extLst>
          </p:cNvPr>
          <p:cNvSpPr txBox="1"/>
          <p:nvPr/>
        </p:nvSpPr>
        <p:spPr>
          <a:xfrm>
            <a:off x="2188733" y="1737756"/>
            <a:ext cx="758541" cy="369332"/>
          </a:xfrm>
          <a:prstGeom prst="rect">
            <a:avLst/>
          </a:prstGeom>
          <a:noFill/>
        </p:spPr>
        <p:txBody>
          <a:bodyPr wrap="none" rtlCol="0">
            <a:spAutoFit/>
          </a:bodyPr>
          <a:lstStyle/>
          <a:p>
            <a:r>
              <a:rPr lang="en-US" dirty="0">
                <a:highlight>
                  <a:srgbClr val="FFFF00"/>
                </a:highlight>
              </a:rPr>
              <a:t>235 U</a:t>
            </a:r>
            <a:endParaRPr lang="en-ZA" dirty="0">
              <a:highlight>
                <a:srgbClr val="FFFF00"/>
              </a:highlight>
            </a:endParaRPr>
          </a:p>
        </p:txBody>
      </p:sp>
      <p:sp>
        <p:nvSpPr>
          <p:cNvPr id="7" name="TextBox 6">
            <a:extLst>
              <a:ext uri="{FF2B5EF4-FFF2-40B4-BE49-F238E27FC236}">
                <a16:creationId xmlns:a16="http://schemas.microsoft.com/office/drawing/2014/main" id="{26FD8522-C4E1-E969-C784-60093D6CE884}"/>
              </a:ext>
            </a:extLst>
          </p:cNvPr>
          <p:cNvSpPr txBox="1"/>
          <p:nvPr/>
        </p:nvSpPr>
        <p:spPr>
          <a:xfrm>
            <a:off x="5770303" y="1737756"/>
            <a:ext cx="817853" cy="369332"/>
          </a:xfrm>
          <a:prstGeom prst="rect">
            <a:avLst/>
          </a:prstGeom>
          <a:noFill/>
        </p:spPr>
        <p:txBody>
          <a:bodyPr wrap="none" rtlCol="0">
            <a:spAutoFit/>
          </a:bodyPr>
          <a:lstStyle/>
          <a:p>
            <a:r>
              <a:rPr lang="en-US" dirty="0">
                <a:highlight>
                  <a:srgbClr val="FF0000"/>
                </a:highlight>
              </a:rPr>
              <a:t>208Pb</a:t>
            </a:r>
            <a:endParaRPr lang="en-ZA" dirty="0">
              <a:highlight>
                <a:srgbClr val="FF0000"/>
              </a:highlight>
            </a:endParaRPr>
          </a:p>
        </p:txBody>
      </p:sp>
      <p:sp>
        <p:nvSpPr>
          <p:cNvPr id="9" name="TextBox 8">
            <a:extLst>
              <a:ext uri="{FF2B5EF4-FFF2-40B4-BE49-F238E27FC236}">
                <a16:creationId xmlns:a16="http://schemas.microsoft.com/office/drawing/2014/main" id="{CA016858-DEBA-23B0-BA71-EFC91DC09093}"/>
              </a:ext>
            </a:extLst>
          </p:cNvPr>
          <p:cNvSpPr txBox="1"/>
          <p:nvPr/>
        </p:nvSpPr>
        <p:spPr>
          <a:xfrm>
            <a:off x="8000058" y="1737756"/>
            <a:ext cx="817853" cy="369332"/>
          </a:xfrm>
          <a:prstGeom prst="rect">
            <a:avLst/>
          </a:prstGeom>
          <a:noFill/>
        </p:spPr>
        <p:txBody>
          <a:bodyPr wrap="none" rtlCol="0">
            <a:spAutoFit/>
          </a:bodyPr>
          <a:lstStyle/>
          <a:p>
            <a:r>
              <a:rPr lang="en-US" dirty="0">
                <a:highlight>
                  <a:srgbClr val="FF0000"/>
                </a:highlight>
              </a:rPr>
              <a:t>206Pb</a:t>
            </a:r>
            <a:endParaRPr lang="en-ZA" dirty="0">
              <a:highlight>
                <a:srgbClr val="FF0000"/>
              </a:highlight>
            </a:endParaRPr>
          </a:p>
        </p:txBody>
      </p:sp>
      <p:sp>
        <p:nvSpPr>
          <p:cNvPr id="11" name="TextBox 10">
            <a:extLst>
              <a:ext uri="{FF2B5EF4-FFF2-40B4-BE49-F238E27FC236}">
                <a16:creationId xmlns:a16="http://schemas.microsoft.com/office/drawing/2014/main" id="{89EA7AD0-CF35-57F2-D373-8C3A457B4F00}"/>
              </a:ext>
            </a:extLst>
          </p:cNvPr>
          <p:cNvSpPr txBox="1"/>
          <p:nvPr/>
        </p:nvSpPr>
        <p:spPr>
          <a:xfrm>
            <a:off x="8927827" y="1737756"/>
            <a:ext cx="817853" cy="369332"/>
          </a:xfrm>
          <a:prstGeom prst="rect">
            <a:avLst/>
          </a:prstGeom>
          <a:noFill/>
        </p:spPr>
        <p:txBody>
          <a:bodyPr wrap="none" rtlCol="0">
            <a:spAutoFit/>
          </a:bodyPr>
          <a:lstStyle/>
          <a:p>
            <a:r>
              <a:rPr lang="en-US" dirty="0">
                <a:highlight>
                  <a:srgbClr val="FF0000"/>
                </a:highlight>
              </a:rPr>
              <a:t>204Pb</a:t>
            </a:r>
            <a:endParaRPr lang="en-ZA" dirty="0">
              <a:highlight>
                <a:srgbClr val="FF0000"/>
              </a:highlight>
            </a:endParaRPr>
          </a:p>
        </p:txBody>
      </p:sp>
      <p:sp>
        <p:nvSpPr>
          <p:cNvPr id="19" name="TextBox 18">
            <a:extLst>
              <a:ext uri="{FF2B5EF4-FFF2-40B4-BE49-F238E27FC236}">
                <a16:creationId xmlns:a16="http://schemas.microsoft.com/office/drawing/2014/main" id="{A16CF9F5-0F3B-1D14-FB94-00ED21E11C43}"/>
              </a:ext>
            </a:extLst>
          </p:cNvPr>
          <p:cNvSpPr txBox="1"/>
          <p:nvPr/>
        </p:nvSpPr>
        <p:spPr>
          <a:xfrm>
            <a:off x="6922371" y="1737756"/>
            <a:ext cx="817853" cy="369332"/>
          </a:xfrm>
          <a:prstGeom prst="rect">
            <a:avLst/>
          </a:prstGeom>
          <a:noFill/>
        </p:spPr>
        <p:txBody>
          <a:bodyPr wrap="none" rtlCol="0">
            <a:spAutoFit/>
          </a:bodyPr>
          <a:lstStyle/>
          <a:p>
            <a:r>
              <a:rPr lang="en-US" dirty="0">
                <a:highlight>
                  <a:srgbClr val="FF0000"/>
                </a:highlight>
              </a:rPr>
              <a:t>207Pb</a:t>
            </a:r>
            <a:endParaRPr lang="en-ZA" dirty="0">
              <a:highlight>
                <a:srgbClr val="FF0000"/>
              </a:highlight>
            </a:endParaRPr>
          </a:p>
        </p:txBody>
      </p:sp>
    </p:spTree>
    <p:extLst>
      <p:ext uri="{BB962C8B-B14F-4D97-AF65-F5344CB8AC3E}">
        <p14:creationId xmlns:p14="http://schemas.microsoft.com/office/powerpoint/2010/main" val="15471861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omputer screen shot of a graph&#10;&#10;AI-generated content may be incorrect.">
            <a:extLst>
              <a:ext uri="{FF2B5EF4-FFF2-40B4-BE49-F238E27FC236}">
                <a16:creationId xmlns:a16="http://schemas.microsoft.com/office/drawing/2014/main" id="{58CB54A7-BDB0-C15A-869C-5C2130795A7C}"/>
              </a:ext>
            </a:extLst>
          </p:cNvPr>
          <p:cNvPicPr>
            <a:picLocks noChangeAspect="1"/>
          </p:cNvPicPr>
          <p:nvPr/>
        </p:nvPicPr>
        <p:blipFill>
          <a:blip r:embed="rId3"/>
          <a:srcRect t="1088" b="8551"/>
          <a:stretch>
            <a:fillRect/>
          </a:stretch>
        </p:blipFill>
        <p:spPr>
          <a:xfrm>
            <a:off x="20" y="10"/>
            <a:ext cx="12191980" cy="6857990"/>
          </a:xfrm>
          <a:prstGeom prst="rect">
            <a:avLst/>
          </a:prstGeom>
        </p:spPr>
      </p:pic>
      <p:sp>
        <p:nvSpPr>
          <p:cNvPr id="4" name="TextBox 3">
            <a:extLst>
              <a:ext uri="{FF2B5EF4-FFF2-40B4-BE49-F238E27FC236}">
                <a16:creationId xmlns:a16="http://schemas.microsoft.com/office/drawing/2014/main" id="{DD7C7CE0-474F-F3A6-86D0-D04DCC6FA6E0}"/>
              </a:ext>
            </a:extLst>
          </p:cNvPr>
          <p:cNvSpPr txBox="1"/>
          <p:nvPr/>
        </p:nvSpPr>
        <p:spPr>
          <a:xfrm>
            <a:off x="4251960" y="938236"/>
            <a:ext cx="6096000" cy="369332"/>
          </a:xfrm>
          <a:prstGeom prst="rect">
            <a:avLst/>
          </a:prstGeom>
          <a:noFill/>
        </p:spPr>
        <p:txBody>
          <a:bodyPr wrap="square">
            <a:spAutoFit/>
          </a:bodyPr>
          <a:lstStyle/>
          <a:p>
            <a:r>
              <a:rPr lang="en-ZA" b="1" dirty="0">
                <a:solidFill>
                  <a:schemeClr val="bg1"/>
                </a:solidFill>
              </a:rPr>
              <a:t>Every peak is an isotope speaking to us.</a:t>
            </a:r>
            <a:endParaRPr lang="en-ZA" dirty="0">
              <a:solidFill>
                <a:schemeClr val="bg1"/>
              </a:solidFill>
            </a:endParaRPr>
          </a:p>
        </p:txBody>
      </p:sp>
    </p:spTree>
    <p:extLst>
      <p:ext uri="{BB962C8B-B14F-4D97-AF65-F5344CB8AC3E}">
        <p14:creationId xmlns:p14="http://schemas.microsoft.com/office/powerpoint/2010/main" val="19790550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514CE3E-7C47-30B1-31A2-7A4CAA5CE3D5}"/>
              </a:ext>
            </a:extLst>
          </p:cNvPr>
          <p:cNvSpPr txBox="1"/>
          <p:nvPr/>
        </p:nvSpPr>
        <p:spPr>
          <a:xfrm>
            <a:off x="302795" y="751344"/>
            <a:ext cx="3423295" cy="3108543"/>
          </a:xfrm>
          <a:prstGeom prst="rect">
            <a:avLst/>
          </a:prstGeom>
          <a:noFill/>
        </p:spPr>
        <p:txBody>
          <a:bodyPr wrap="square">
            <a:spAutoFit/>
          </a:bodyPr>
          <a:lstStyle/>
          <a:p>
            <a:r>
              <a:rPr lang="en-ZA" sz="2800" dirty="0"/>
              <a:t>Beyond Geochronology, isotopes trace the movement of elements through water, soil, life, and atmosphere.</a:t>
            </a:r>
          </a:p>
        </p:txBody>
      </p:sp>
      <p:pic>
        <p:nvPicPr>
          <p:cNvPr id="7" name="Picture 6">
            <a:extLst>
              <a:ext uri="{FF2B5EF4-FFF2-40B4-BE49-F238E27FC236}">
                <a16:creationId xmlns:a16="http://schemas.microsoft.com/office/drawing/2014/main" id="{AFBBBFC5-F8DB-2F91-69B4-79ED6440343B}"/>
              </a:ext>
            </a:extLst>
          </p:cNvPr>
          <p:cNvPicPr>
            <a:picLocks noChangeAspect="1"/>
          </p:cNvPicPr>
          <p:nvPr/>
        </p:nvPicPr>
        <p:blipFill>
          <a:blip r:embed="rId3"/>
          <a:stretch>
            <a:fillRect/>
          </a:stretch>
        </p:blipFill>
        <p:spPr>
          <a:xfrm>
            <a:off x="4778540" y="1130968"/>
            <a:ext cx="7110665" cy="4740443"/>
          </a:xfrm>
          <a:prstGeom prst="rect">
            <a:avLst/>
          </a:prstGeom>
        </p:spPr>
      </p:pic>
      <p:sp>
        <p:nvSpPr>
          <p:cNvPr id="3" name="TextBox 2">
            <a:extLst>
              <a:ext uri="{FF2B5EF4-FFF2-40B4-BE49-F238E27FC236}">
                <a16:creationId xmlns:a16="http://schemas.microsoft.com/office/drawing/2014/main" id="{F0FF27DE-04EF-AB3E-62A4-0AD835A22DD2}"/>
              </a:ext>
            </a:extLst>
          </p:cNvPr>
          <p:cNvSpPr txBox="1"/>
          <p:nvPr/>
        </p:nvSpPr>
        <p:spPr>
          <a:xfrm>
            <a:off x="302795" y="4228047"/>
            <a:ext cx="3942634" cy="2031325"/>
          </a:xfrm>
          <a:prstGeom prst="rect">
            <a:avLst/>
          </a:prstGeom>
          <a:noFill/>
        </p:spPr>
        <p:txBody>
          <a:bodyPr wrap="square">
            <a:spAutoFit/>
          </a:bodyPr>
          <a:lstStyle/>
          <a:p>
            <a:r>
              <a:rPr lang="en-GB" dirty="0"/>
              <a:t>Each element here — like zinc, copper, lithium, calcium, iron, or mercury — carries a slightly different isotopic signature depending on where it comes from and what processes it’s been through. </a:t>
            </a:r>
          </a:p>
          <a:p>
            <a:endParaRPr lang="en-GB" dirty="0"/>
          </a:p>
        </p:txBody>
      </p:sp>
    </p:spTree>
    <p:extLst>
      <p:ext uri="{BB962C8B-B14F-4D97-AF65-F5344CB8AC3E}">
        <p14:creationId xmlns:p14="http://schemas.microsoft.com/office/powerpoint/2010/main" val="21029531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Molecular structure and periodic table on a desk">
            <a:extLst>
              <a:ext uri="{FF2B5EF4-FFF2-40B4-BE49-F238E27FC236}">
                <a16:creationId xmlns:a16="http://schemas.microsoft.com/office/drawing/2014/main" id="{70F241A4-7763-ADFE-D2DD-8862E6924912}"/>
              </a:ext>
            </a:extLst>
          </p:cNvPr>
          <p:cNvPicPr>
            <a:picLocks noChangeAspect="1"/>
          </p:cNvPicPr>
          <p:nvPr/>
        </p:nvPicPr>
        <p:blipFill>
          <a:blip r:embed="rId2"/>
          <a:srcRect l="6913" r="40428" b="-2"/>
          <a:stretch>
            <a:fillRect/>
          </a:stretch>
        </p:blipFill>
        <p:spPr>
          <a:xfrm>
            <a:off x="-1" y="-2"/>
            <a:ext cx="5410198" cy="6858002"/>
          </a:xfrm>
          <a:prstGeom prst="rect">
            <a:avLst/>
          </a:prstGeom>
        </p:spPr>
      </p:pic>
      <p:sp useBgFill="1">
        <p:nvSpPr>
          <p:cNvPr id="17" name="Rectangle 16">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C3819E96-21E8-B17A-6AA1-6F77FC10044F}"/>
              </a:ext>
            </a:extLst>
          </p:cNvPr>
          <p:cNvSpPr txBox="1"/>
          <p:nvPr/>
        </p:nvSpPr>
        <p:spPr>
          <a:xfrm>
            <a:off x="6115317" y="405685"/>
            <a:ext cx="5464968" cy="1559301"/>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000">
                <a:latin typeface="+mj-lt"/>
                <a:ea typeface="+mj-ea"/>
                <a:cs typeface="+mj-cs"/>
              </a:rPr>
              <a:t>By the end of this lecture, you should be able to:</a:t>
            </a:r>
          </a:p>
        </p:txBody>
      </p:sp>
      <p:sp>
        <p:nvSpPr>
          <p:cNvPr id="7" name="TextBox 6">
            <a:extLst>
              <a:ext uri="{FF2B5EF4-FFF2-40B4-BE49-F238E27FC236}">
                <a16:creationId xmlns:a16="http://schemas.microsoft.com/office/drawing/2014/main" id="{20F0C670-1E89-B104-730B-2938EA888F4E}"/>
              </a:ext>
            </a:extLst>
          </p:cNvPr>
          <p:cNvSpPr txBox="1"/>
          <p:nvPr/>
        </p:nvSpPr>
        <p:spPr>
          <a:xfrm>
            <a:off x="5553075" y="2743200"/>
            <a:ext cx="6362700" cy="3496878"/>
          </a:xfrm>
          <a:prstGeom prst="rect">
            <a:avLst/>
          </a:prstGeom>
        </p:spPr>
        <p:txBody>
          <a:bodyPr vert="horz" lIns="91440" tIns="45720" rIns="91440" bIns="45720" rtlCol="0" anchor="ctr">
            <a:noAutofit/>
          </a:bodyPr>
          <a:lstStyle/>
          <a:p>
            <a:pPr indent="-228600">
              <a:lnSpc>
                <a:spcPct val="90000"/>
              </a:lnSpc>
              <a:spcAft>
                <a:spcPts val="600"/>
              </a:spcAft>
              <a:buFont typeface="Arial" panose="020B0604020202020204" pitchFamily="34" charset="0"/>
              <a:buChar char="•"/>
            </a:pPr>
            <a:endParaRPr lang="en-US" sz="1400" dirty="0"/>
          </a:p>
          <a:p>
            <a:pPr marL="342900" lvl="0" indent="-228600">
              <a:lnSpc>
                <a:spcPct val="90000"/>
              </a:lnSpc>
              <a:spcAft>
                <a:spcPts val="600"/>
              </a:spcAft>
              <a:buFont typeface="Arial" panose="020B0604020202020204" pitchFamily="34" charset="0"/>
              <a:buChar char="•"/>
            </a:pPr>
            <a:r>
              <a:rPr lang="en-US" sz="1400" dirty="0"/>
              <a:t>Understand the basic principles of ICP-MS and why it is such a powerful analytical technique. </a:t>
            </a:r>
          </a:p>
          <a:p>
            <a:pPr marL="342900" lvl="0" indent="-228600">
              <a:lnSpc>
                <a:spcPct val="90000"/>
              </a:lnSpc>
              <a:spcAft>
                <a:spcPts val="600"/>
              </a:spcAft>
              <a:buFont typeface="Arial" panose="020B0604020202020204" pitchFamily="34" charset="0"/>
              <a:buChar char="•"/>
            </a:pPr>
            <a:endParaRPr lang="en-US" sz="1400" dirty="0"/>
          </a:p>
          <a:p>
            <a:pPr marL="342900" lvl="0" indent="-228600">
              <a:lnSpc>
                <a:spcPct val="90000"/>
              </a:lnSpc>
              <a:spcAft>
                <a:spcPts val="600"/>
              </a:spcAft>
              <a:buFont typeface="Arial" panose="020B0604020202020204" pitchFamily="34" charset="0"/>
              <a:buChar char="•"/>
            </a:pPr>
            <a:r>
              <a:rPr lang="en-US" sz="1400" dirty="0"/>
              <a:t>Describe how an ICP-MS works, from sample introduction and plasma </a:t>
            </a:r>
            <a:r>
              <a:rPr lang="en-US" sz="1400" dirty="0" err="1"/>
              <a:t>ionisation</a:t>
            </a:r>
            <a:r>
              <a:rPr lang="en-US" sz="1400" dirty="0"/>
              <a:t> to mass separation and detection. </a:t>
            </a:r>
          </a:p>
          <a:p>
            <a:pPr marL="342900" lvl="0" indent="-228600">
              <a:lnSpc>
                <a:spcPct val="90000"/>
              </a:lnSpc>
              <a:spcAft>
                <a:spcPts val="600"/>
              </a:spcAft>
              <a:buFont typeface="Arial" panose="020B0604020202020204" pitchFamily="34" charset="0"/>
              <a:buChar char="•"/>
            </a:pPr>
            <a:endParaRPr lang="en-US" sz="1400" dirty="0"/>
          </a:p>
          <a:p>
            <a:pPr marL="342900" lvl="0" indent="-228600">
              <a:lnSpc>
                <a:spcPct val="90000"/>
              </a:lnSpc>
              <a:spcAft>
                <a:spcPts val="600"/>
              </a:spcAft>
              <a:buFont typeface="Arial" panose="020B0604020202020204" pitchFamily="34" charset="0"/>
              <a:buChar char="•"/>
            </a:pPr>
            <a:r>
              <a:rPr lang="en-US" sz="1400" dirty="0"/>
              <a:t>Understand how isotope ratios are measured and why high-precision isotope analysis is useful. </a:t>
            </a:r>
          </a:p>
          <a:p>
            <a:pPr marL="342900" lvl="0" indent="-228600">
              <a:lnSpc>
                <a:spcPct val="90000"/>
              </a:lnSpc>
              <a:spcAft>
                <a:spcPts val="600"/>
              </a:spcAft>
              <a:buFont typeface="Arial" panose="020B0604020202020204" pitchFamily="34" charset="0"/>
              <a:buChar char="•"/>
            </a:pPr>
            <a:endParaRPr lang="en-US" sz="1400" dirty="0"/>
          </a:p>
          <a:p>
            <a:pPr marL="342900" lvl="0" indent="-228600">
              <a:lnSpc>
                <a:spcPct val="90000"/>
              </a:lnSpc>
              <a:spcAft>
                <a:spcPts val="600"/>
              </a:spcAft>
              <a:buFont typeface="Arial" panose="020B0604020202020204" pitchFamily="34" charset="0"/>
              <a:buChar char="•"/>
            </a:pPr>
            <a:r>
              <a:rPr lang="en-US" sz="1400" dirty="0"/>
              <a:t> </a:t>
            </a:r>
            <a:r>
              <a:rPr lang="en-US" sz="1400" dirty="0" err="1"/>
              <a:t>Recognise</a:t>
            </a:r>
            <a:r>
              <a:rPr lang="en-US" sz="1400" dirty="0"/>
              <a:t> the broad applications of ICP-MS and isotope geochemistry, from geochronology to environmental and water studies. </a:t>
            </a:r>
          </a:p>
          <a:p>
            <a:pPr marL="342900" lvl="0" indent="-228600">
              <a:lnSpc>
                <a:spcPct val="90000"/>
              </a:lnSpc>
              <a:spcAft>
                <a:spcPts val="600"/>
              </a:spcAft>
              <a:buFont typeface="Arial" panose="020B0604020202020204" pitchFamily="34" charset="0"/>
              <a:buChar char="•"/>
            </a:pPr>
            <a:endParaRPr lang="en-US" sz="1400" dirty="0"/>
          </a:p>
          <a:p>
            <a:pPr marL="342900" lvl="0" indent="-228600">
              <a:lnSpc>
                <a:spcPct val="90000"/>
              </a:lnSpc>
              <a:spcAft>
                <a:spcPts val="600"/>
              </a:spcAft>
              <a:buFont typeface="Arial" panose="020B0604020202020204" pitchFamily="34" charset="0"/>
              <a:buChar char="•"/>
            </a:pPr>
            <a:r>
              <a:rPr lang="en-US" sz="1400" dirty="0"/>
              <a:t>Understand how Sr isotopes (⁸⁷Sr/⁸⁶Sr) can trace water sources, water–rock interaction, groundwater recharge, and mixing between different waters. </a:t>
            </a:r>
          </a:p>
          <a:p>
            <a:pPr marL="342900" lvl="0" indent="-228600">
              <a:lnSpc>
                <a:spcPct val="90000"/>
              </a:lnSpc>
              <a:spcAft>
                <a:spcPts val="600"/>
              </a:spcAft>
              <a:buFont typeface="Arial" panose="020B0604020202020204" pitchFamily="34" charset="0"/>
              <a:buChar char="•"/>
            </a:pPr>
            <a:endParaRPr lang="en-US" sz="1400" dirty="0"/>
          </a:p>
          <a:p>
            <a:pPr marL="342900" lvl="0" indent="-228600">
              <a:lnSpc>
                <a:spcPct val="90000"/>
              </a:lnSpc>
              <a:spcAft>
                <a:spcPts val="600"/>
              </a:spcAft>
              <a:buFont typeface="Arial" panose="020B0604020202020204" pitchFamily="34" charset="0"/>
              <a:buChar char="•"/>
            </a:pPr>
            <a:r>
              <a:rPr lang="en-US" sz="1400" dirty="0"/>
              <a:t>Understand the basic preparation of water samples for elemental and Sr isotope analysis.</a:t>
            </a:r>
          </a:p>
        </p:txBody>
      </p:sp>
    </p:spTree>
    <p:extLst>
      <p:ext uri="{BB962C8B-B14F-4D97-AF65-F5344CB8AC3E}">
        <p14:creationId xmlns:p14="http://schemas.microsoft.com/office/powerpoint/2010/main" val="35203255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Mountains by the sea">
            <a:extLst>
              <a:ext uri="{FF2B5EF4-FFF2-40B4-BE49-F238E27FC236}">
                <a16:creationId xmlns:a16="http://schemas.microsoft.com/office/drawing/2014/main" id="{92C0E47A-9FA5-3C01-578B-184DB85EEF94}"/>
              </a:ext>
            </a:extLst>
          </p:cNvPr>
          <p:cNvPicPr>
            <a:picLocks noChangeAspect="1"/>
          </p:cNvPicPr>
          <p:nvPr/>
        </p:nvPicPr>
        <p:blipFill>
          <a:blip r:embed="rId2">
            <a:alphaModFix amt="35000"/>
          </a:blip>
          <a:srcRect t="5137" b="299"/>
          <a:stretch>
            <a:fillRect/>
          </a:stretch>
        </p:blipFill>
        <p:spPr>
          <a:xfrm>
            <a:off x="1" y="10"/>
            <a:ext cx="9669642" cy="6857990"/>
          </a:xfrm>
          <a:prstGeom prst="rect">
            <a:avLst/>
          </a:prstGeom>
        </p:spPr>
      </p:pic>
      <p:sp>
        <p:nvSpPr>
          <p:cNvPr id="13" name="Rectangle 1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4D4A20DA-CB94-836F-0D09-35AE7FC8A24E}"/>
              </a:ext>
            </a:extLst>
          </p:cNvPr>
          <p:cNvSpPr txBox="1"/>
          <p:nvPr/>
        </p:nvSpPr>
        <p:spPr>
          <a:xfrm>
            <a:off x="6694688" y="2076795"/>
            <a:ext cx="5250424" cy="3466336"/>
          </a:xfrm>
          <a:prstGeom prst="rect">
            <a:avLst/>
          </a:prstGeom>
          <a:solidFill>
            <a:schemeClr val="tx2">
              <a:lumMod val="25000"/>
              <a:lumOff val="75000"/>
            </a:schemeClr>
          </a:solidFill>
          <a:effectLst>
            <a:outerShdw blurRad="63500" sx="102000" sy="102000" algn="ctr" rotWithShape="0">
              <a:prstClr val="black">
                <a:alpha val="40000"/>
              </a:prstClr>
            </a:outerShdw>
          </a:effectLst>
        </p:spPr>
        <p:txBody>
          <a:bodyPr vert="horz" lIns="91440" tIns="45720" rIns="91440" bIns="45720" rtlCol="0">
            <a:normAutofit/>
          </a:bodyPr>
          <a:lstStyle/>
          <a:p>
            <a:pPr>
              <a:lnSpc>
                <a:spcPct val="90000"/>
              </a:lnSpc>
              <a:spcAft>
                <a:spcPts val="600"/>
              </a:spcAft>
            </a:pPr>
            <a:endParaRPr lang="en-US" sz="2800" b="1" dirty="0"/>
          </a:p>
          <a:p>
            <a:pPr>
              <a:lnSpc>
                <a:spcPct val="90000"/>
              </a:lnSpc>
              <a:spcAft>
                <a:spcPts val="600"/>
              </a:spcAft>
            </a:pPr>
            <a:r>
              <a:rPr lang="en-US" sz="4000" b="1" dirty="0">
                <a:highlight>
                  <a:srgbClr val="FFFF00"/>
                </a:highlight>
              </a:rPr>
              <a:t>Both</a:t>
            </a:r>
            <a:r>
              <a:rPr lang="en-US" sz="2800" b="1" dirty="0"/>
              <a:t> its </a:t>
            </a:r>
            <a:r>
              <a:rPr lang="en-US" sz="2800" b="1" dirty="0">
                <a:highlight>
                  <a:srgbClr val="FFFF00"/>
                </a:highlight>
              </a:rPr>
              <a:t>concentration</a:t>
            </a:r>
            <a:r>
              <a:rPr lang="en-US" sz="2800" b="1" dirty="0"/>
              <a:t> and its </a:t>
            </a:r>
            <a:r>
              <a:rPr lang="en-US" sz="2800" b="1" dirty="0">
                <a:highlight>
                  <a:srgbClr val="FFFF00"/>
                </a:highlight>
              </a:rPr>
              <a:t>isotopic composition</a:t>
            </a:r>
            <a:r>
              <a:rPr lang="en-US" sz="2800" b="1" dirty="0"/>
              <a:t> (⁸⁷Sr/⁸⁶Sr) reveal water origin, mixing, and geochemical processes. </a:t>
            </a:r>
          </a:p>
        </p:txBody>
      </p:sp>
      <p:sp>
        <p:nvSpPr>
          <p:cNvPr id="5" name="TextBox 4">
            <a:extLst>
              <a:ext uri="{FF2B5EF4-FFF2-40B4-BE49-F238E27FC236}">
                <a16:creationId xmlns:a16="http://schemas.microsoft.com/office/drawing/2014/main" id="{FE489F5A-0132-6445-0973-7C6C8D0480F2}"/>
              </a:ext>
            </a:extLst>
          </p:cNvPr>
          <p:cNvSpPr txBox="1"/>
          <p:nvPr/>
        </p:nvSpPr>
        <p:spPr>
          <a:xfrm>
            <a:off x="344128" y="2740966"/>
            <a:ext cx="6096000" cy="3801041"/>
          </a:xfrm>
          <a:prstGeom prst="rect">
            <a:avLst/>
          </a:prstGeom>
          <a:noFill/>
        </p:spPr>
        <p:txBody>
          <a:bodyPr wrap="square">
            <a:spAutoFit/>
          </a:bodyPr>
          <a:lstStyle/>
          <a:p>
            <a:pPr>
              <a:spcAft>
                <a:spcPts val="600"/>
              </a:spcAft>
            </a:pPr>
            <a:endParaRPr lang="en-GB" sz="2400" dirty="0"/>
          </a:p>
          <a:p>
            <a:pPr>
              <a:spcAft>
                <a:spcPts val="600"/>
              </a:spcAft>
            </a:pPr>
            <a:r>
              <a:rPr lang="en-GB" sz="2400" b="1" dirty="0"/>
              <a:t>Indicator of water–rock interaction </a:t>
            </a:r>
          </a:p>
          <a:p>
            <a:pPr>
              <a:spcAft>
                <a:spcPts val="600"/>
              </a:spcAft>
            </a:pPr>
            <a:r>
              <a:rPr lang="en-GB" sz="2400" dirty="0"/>
              <a:t>Sr is released from carbonates, silicates, and evaporites at different rates.</a:t>
            </a:r>
          </a:p>
          <a:p>
            <a:pPr>
              <a:spcAft>
                <a:spcPts val="600"/>
              </a:spcAft>
            </a:pPr>
            <a:endParaRPr lang="en-GB" sz="2400" dirty="0"/>
          </a:p>
          <a:p>
            <a:pPr>
              <a:spcAft>
                <a:spcPts val="600"/>
              </a:spcAft>
            </a:pPr>
            <a:r>
              <a:rPr lang="en-GB" sz="2400" b="1" dirty="0"/>
              <a:t>Useful in hydrology, ecology, and forensics — e.g., tracking groundwater recharge, river mixing, or even food provenance.</a:t>
            </a:r>
          </a:p>
          <a:p>
            <a:pPr>
              <a:spcAft>
                <a:spcPts val="600"/>
              </a:spcAft>
            </a:pPr>
            <a:endParaRPr lang="en-GB" sz="2400" dirty="0"/>
          </a:p>
        </p:txBody>
      </p:sp>
      <p:sp>
        <p:nvSpPr>
          <p:cNvPr id="4" name="TextBox 3">
            <a:extLst>
              <a:ext uri="{FF2B5EF4-FFF2-40B4-BE49-F238E27FC236}">
                <a16:creationId xmlns:a16="http://schemas.microsoft.com/office/drawing/2014/main" id="{54EBBEAB-EC64-5BE0-9DC1-B26D7BB56A5C}"/>
              </a:ext>
            </a:extLst>
          </p:cNvPr>
          <p:cNvSpPr txBox="1"/>
          <p:nvPr/>
        </p:nvSpPr>
        <p:spPr>
          <a:xfrm>
            <a:off x="344128" y="315993"/>
            <a:ext cx="6099048" cy="2616101"/>
          </a:xfrm>
          <a:prstGeom prst="rect">
            <a:avLst/>
          </a:prstGeom>
          <a:solidFill>
            <a:schemeClr val="bg1">
              <a:lumMod val="75000"/>
            </a:schemeClr>
          </a:solidFill>
          <a:effectLst>
            <a:outerShdw blurRad="50800" dist="38100" dir="10800000" algn="r" rotWithShape="0">
              <a:prstClr val="black">
                <a:alpha val="40000"/>
              </a:prstClr>
            </a:outerShdw>
          </a:effectLst>
        </p:spPr>
        <p:txBody>
          <a:bodyPr wrap="square">
            <a:spAutoFit/>
          </a:bodyPr>
          <a:lstStyle/>
          <a:p>
            <a:pPr>
              <a:spcAft>
                <a:spcPts val="600"/>
              </a:spcAft>
            </a:pPr>
            <a:r>
              <a:rPr lang="en-GB" sz="2400" b="1" dirty="0"/>
              <a:t>Tracer of water origin </a:t>
            </a:r>
          </a:p>
          <a:p>
            <a:pPr>
              <a:spcAft>
                <a:spcPts val="600"/>
              </a:spcAft>
            </a:pPr>
            <a:endParaRPr lang="en-GB" sz="2400" b="1" dirty="0"/>
          </a:p>
          <a:p>
            <a:pPr>
              <a:spcAft>
                <a:spcPts val="600"/>
              </a:spcAft>
            </a:pPr>
            <a:r>
              <a:rPr lang="en-GB" sz="2400" b="1" dirty="0"/>
              <a:t>Sr isotopes vary with geology </a:t>
            </a:r>
          </a:p>
          <a:p>
            <a:pPr>
              <a:spcAft>
                <a:spcPts val="600"/>
              </a:spcAft>
            </a:pPr>
            <a:endParaRPr lang="en-GB" sz="2400" b="1" dirty="0"/>
          </a:p>
          <a:p>
            <a:pPr>
              <a:spcAft>
                <a:spcPts val="600"/>
              </a:spcAft>
            </a:pPr>
            <a:r>
              <a:rPr lang="en-GB" sz="2400" b="1" dirty="0"/>
              <a:t>Rivers, groundwater, seawater, and precipitation have distinct signatures.</a:t>
            </a:r>
          </a:p>
        </p:txBody>
      </p:sp>
    </p:spTree>
    <p:extLst>
      <p:ext uri="{BB962C8B-B14F-4D97-AF65-F5344CB8AC3E}">
        <p14:creationId xmlns:p14="http://schemas.microsoft.com/office/powerpoint/2010/main" val="7313524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8155D1B-5F72-6ED6-2FFA-54DA4239833A}"/>
              </a:ext>
            </a:extLst>
          </p:cNvPr>
          <p:cNvSpPr txBox="1"/>
          <p:nvPr/>
        </p:nvSpPr>
        <p:spPr>
          <a:xfrm>
            <a:off x="694496" y="2931614"/>
            <a:ext cx="4604010" cy="1592744"/>
          </a:xfrm>
          <a:prstGeom prst="rect">
            <a:avLst/>
          </a:prstGeom>
          <a:noFill/>
        </p:spPr>
        <p:txBody>
          <a:bodyPr wrap="square">
            <a:spAutoFit/>
          </a:bodyPr>
          <a:lstStyle/>
          <a:p>
            <a:pPr marL="342900" marR="0" lvl="0" indent="-342900">
              <a:spcAft>
                <a:spcPts val="900"/>
              </a:spcAft>
              <a:buFont typeface="Arial" panose="020B0604020202020204" pitchFamily="34" charset="0"/>
              <a:buChar char="•"/>
            </a:pPr>
            <a:r>
              <a:rPr lang="en-ZA" sz="1800" b="1" u="none" strike="noStrike" dirty="0">
                <a:effectLst/>
                <a:latin typeface="+mn-lt"/>
              </a:rPr>
              <a:t>Isotope makeup:</a:t>
            </a:r>
            <a:r>
              <a:rPr lang="en-ZA" sz="1800" b="0" u="none" strike="noStrike" dirty="0">
                <a:effectLst/>
                <a:latin typeface="+mn-lt"/>
              </a:rPr>
              <a:t> Strontium has four stable isotopes (⁸⁴Sr, ⁸⁶Sr, ⁸⁷Sr, and ⁸⁸Sr).</a:t>
            </a:r>
          </a:p>
          <a:p>
            <a:pPr marL="342900" marR="0" lvl="0" indent="-342900">
              <a:spcAft>
                <a:spcPts val="900"/>
              </a:spcAft>
              <a:buFont typeface="Arial" panose="020B0604020202020204" pitchFamily="34" charset="0"/>
              <a:buChar char="•"/>
            </a:pPr>
            <a:r>
              <a:rPr lang="en-ZA" sz="1800" b="1" u="none" strike="noStrike" dirty="0">
                <a:effectLst/>
                <a:latin typeface="+mn-lt"/>
              </a:rPr>
              <a:t>Radiogenic signature:</a:t>
            </a:r>
            <a:r>
              <a:rPr lang="en-ZA" sz="1800" b="0" u="none" strike="noStrike" dirty="0">
                <a:effectLst/>
                <a:latin typeface="+mn-lt"/>
              </a:rPr>
              <a:t> The isotope ⁸⁷Sr is formed by the radioactive decay of rubidium (⁸⁷Rb).</a:t>
            </a:r>
            <a:endParaRPr lang="en-ZA" sz="1200" b="0" u="none" strike="noStrike" dirty="0">
              <a:effectLst/>
              <a:latin typeface="Google Sans"/>
            </a:endParaRPr>
          </a:p>
        </p:txBody>
      </p:sp>
      <p:pic>
        <p:nvPicPr>
          <p:cNvPr id="5" name="Picture 4">
            <a:extLst>
              <a:ext uri="{FF2B5EF4-FFF2-40B4-BE49-F238E27FC236}">
                <a16:creationId xmlns:a16="http://schemas.microsoft.com/office/drawing/2014/main" id="{4B5706AC-E3C8-03C0-69D2-01E99EAAA180}"/>
              </a:ext>
            </a:extLst>
          </p:cNvPr>
          <p:cNvPicPr>
            <a:picLocks noChangeAspect="1"/>
          </p:cNvPicPr>
          <p:nvPr/>
        </p:nvPicPr>
        <p:blipFill>
          <a:blip r:embed="rId2"/>
          <a:stretch>
            <a:fillRect/>
          </a:stretch>
        </p:blipFill>
        <p:spPr>
          <a:xfrm>
            <a:off x="5698869" y="1044831"/>
            <a:ext cx="6000720" cy="4451401"/>
          </a:xfrm>
          <a:prstGeom prst="rect">
            <a:avLst/>
          </a:prstGeom>
        </p:spPr>
      </p:pic>
      <p:pic>
        <p:nvPicPr>
          <p:cNvPr id="7" name="Picture 6">
            <a:extLst>
              <a:ext uri="{FF2B5EF4-FFF2-40B4-BE49-F238E27FC236}">
                <a16:creationId xmlns:a16="http://schemas.microsoft.com/office/drawing/2014/main" id="{BAD14CC3-BEF3-C0AA-A742-AE25117F4206}"/>
              </a:ext>
            </a:extLst>
          </p:cNvPr>
          <p:cNvPicPr>
            <a:picLocks noChangeAspect="1"/>
          </p:cNvPicPr>
          <p:nvPr/>
        </p:nvPicPr>
        <p:blipFill>
          <a:blip r:embed="rId3"/>
          <a:stretch>
            <a:fillRect/>
          </a:stretch>
        </p:blipFill>
        <p:spPr>
          <a:xfrm>
            <a:off x="694496" y="1241876"/>
            <a:ext cx="4270017" cy="1423339"/>
          </a:xfrm>
          <a:prstGeom prst="rect">
            <a:avLst/>
          </a:prstGeom>
        </p:spPr>
      </p:pic>
      <p:sp>
        <p:nvSpPr>
          <p:cNvPr id="2" name="TextBox 1">
            <a:extLst>
              <a:ext uri="{FF2B5EF4-FFF2-40B4-BE49-F238E27FC236}">
                <a16:creationId xmlns:a16="http://schemas.microsoft.com/office/drawing/2014/main" id="{EA0E6B69-DCE3-B08F-7659-CE98F5D44E47}"/>
              </a:ext>
            </a:extLst>
          </p:cNvPr>
          <p:cNvSpPr txBox="1"/>
          <p:nvPr/>
        </p:nvSpPr>
        <p:spPr>
          <a:xfrm>
            <a:off x="562822" y="267591"/>
            <a:ext cx="9537739" cy="707886"/>
          </a:xfrm>
          <a:prstGeom prst="rect">
            <a:avLst/>
          </a:prstGeom>
          <a:noFill/>
        </p:spPr>
        <p:txBody>
          <a:bodyPr wrap="none" rtlCol="0">
            <a:spAutoFit/>
          </a:bodyPr>
          <a:lstStyle/>
          <a:p>
            <a:r>
              <a:rPr lang="en-ZA" sz="4000" b="1" dirty="0"/>
              <a:t>The Principle Behind Strontium Isotopes</a:t>
            </a:r>
          </a:p>
        </p:txBody>
      </p:sp>
      <p:sp>
        <p:nvSpPr>
          <p:cNvPr id="8" name="TextBox 7">
            <a:extLst>
              <a:ext uri="{FF2B5EF4-FFF2-40B4-BE49-F238E27FC236}">
                <a16:creationId xmlns:a16="http://schemas.microsoft.com/office/drawing/2014/main" id="{1FDDA8EE-6482-9DB0-A2E8-AE2E81F69271}"/>
              </a:ext>
            </a:extLst>
          </p:cNvPr>
          <p:cNvSpPr txBox="1"/>
          <p:nvPr/>
        </p:nvSpPr>
        <p:spPr>
          <a:xfrm>
            <a:off x="304038" y="5074505"/>
            <a:ext cx="6094476" cy="1477328"/>
          </a:xfrm>
          <a:prstGeom prst="rect">
            <a:avLst/>
          </a:prstGeom>
          <a:noFill/>
        </p:spPr>
        <p:txBody>
          <a:bodyPr wrap="square">
            <a:spAutoFit/>
          </a:bodyPr>
          <a:lstStyle/>
          <a:p>
            <a:pPr marL="342900" lvl="0" indent="-342900">
              <a:buFont typeface="Arial" panose="020B0604020202020204" pitchFamily="34" charset="0"/>
              <a:buChar char="•"/>
            </a:pPr>
            <a:r>
              <a:rPr lang="en-ZA" b="1" dirty="0"/>
              <a:t>⁸⁴Sr</a:t>
            </a:r>
            <a:r>
              <a:rPr lang="en-ZA" dirty="0"/>
              <a:t> — stable, non-radiogenic </a:t>
            </a:r>
          </a:p>
          <a:p>
            <a:pPr marL="342900" lvl="0" indent="-342900">
              <a:buFont typeface="Arial" panose="020B0604020202020204" pitchFamily="34" charset="0"/>
              <a:buChar char="•"/>
            </a:pPr>
            <a:r>
              <a:rPr lang="en-ZA" b="1" dirty="0"/>
              <a:t>⁸⁶Sr</a:t>
            </a:r>
            <a:r>
              <a:rPr lang="en-ZA" dirty="0"/>
              <a:t> — stable, non-radiogenic </a:t>
            </a:r>
          </a:p>
          <a:p>
            <a:pPr marL="342900" lvl="0" indent="-342900">
              <a:buFont typeface="Arial" panose="020B0604020202020204" pitchFamily="34" charset="0"/>
              <a:buChar char="•"/>
            </a:pPr>
            <a:r>
              <a:rPr lang="en-ZA" b="1" dirty="0"/>
              <a:t>⁸⁷Sr</a:t>
            </a:r>
            <a:r>
              <a:rPr lang="en-ZA" dirty="0"/>
              <a:t> — </a:t>
            </a:r>
            <a:r>
              <a:rPr lang="en-ZA" b="1" dirty="0"/>
              <a:t>stable but radiogenic</a:t>
            </a:r>
            <a:r>
              <a:rPr lang="en-ZA" dirty="0"/>
              <a:t> (it can be produced by decay of ⁸⁷Rb) </a:t>
            </a:r>
          </a:p>
          <a:p>
            <a:pPr marL="342900" lvl="0" indent="-342900">
              <a:buFont typeface="Arial" panose="020B0604020202020204" pitchFamily="34" charset="0"/>
              <a:buChar char="•"/>
            </a:pPr>
            <a:r>
              <a:rPr lang="en-ZA" b="1" dirty="0"/>
              <a:t>⁸⁸Sr</a:t>
            </a:r>
            <a:r>
              <a:rPr lang="en-ZA" dirty="0"/>
              <a:t> — stable, non-radiogenic</a:t>
            </a:r>
          </a:p>
        </p:txBody>
      </p:sp>
    </p:spTree>
    <p:extLst>
      <p:ext uri="{BB962C8B-B14F-4D97-AF65-F5344CB8AC3E}">
        <p14:creationId xmlns:p14="http://schemas.microsoft.com/office/powerpoint/2010/main" val="13348578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67B37AA-73A0-2BC0-E1ED-450645041A61}"/>
              </a:ext>
            </a:extLst>
          </p:cNvPr>
          <p:cNvSpPr txBox="1"/>
          <p:nvPr/>
        </p:nvSpPr>
        <p:spPr>
          <a:xfrm>
            <a:off x="563707" y="538731"/>
            <a:ext cx="6094268" cy="3139321"/>
          </a:xfrm>
          <a:prstGeom prst="rect">
            <a:avLst/>
          </a:prstGeom>
          <a:noFill/>
        </p:spPr>
        <p:txBody>
          <a:bodyPr wrap="square">
            <a:spAutoFit/>
          </a:bodyPr>
          <a:lstStyle/>
          <a:p>
            <a:r>
              <a:rPr lang="en-ZA" sz="1800" b="1" u="none" strike="noStrike" dirty="0">
                <a:effectLst/>
                <a:latin typeface="+mn-lt"/>
              </a:rPr>
              <a:t>Bedrock Geology:</a:t>
            </a:r>
            <a:r>
              <a:rPr lang="en-ZA" dirty="0"/>
              <a:t> The ⁸⁷Sr/⁸⁶Sr ratio in a river depends heavily on the rocks in its drainage basin. </a:t>
            </a:r>
          </a:p>
          <a:p>
            <a:endParaRPr lang="en-ZA" dirty="0"/>
          </a:p>
          <a:p>
            <a:r>
              <a:rPr lang="en-ZA" b="1" dirty="0" err="1">
                <a:solidFill>
                  <a:srgbClr val="FF0000"/>
                </a:solidFill>
              </a:rPr>
              <a:t>Unradiogenic</a:t>
            </a:r>
            <a:r>
              <a:rPr lang="en-ZA" b="1" dirty="0">
                <a:solidFill>
                  <a:srgbClr val="FF0000"/>
                </a:solidFill>
              </a:rPr>
              <a:t> strontium </a:t>
            </a:r>
            <a:r>
              <a:rPr lang="en-ZA" dirty="0">
                <a:solidFill>
                  <a:srgbClr val="FF0000"/>
                </a:solidFill>
              </a:rPr>
              <a:t>(low ⁸⁷Sr/⁸⁶Sr, typically ≈ 0.703 - 0.708) comes from young volcanic rocks or marine carbonates.</a:t>
            </a:r>
          </a:p>
          <a:p>
            <a:endParaRPr lang="en-ZA" dirty="0">
              <a:solidFill>
                <a:srgbClr val="FF0000"/>
              </a:solidFill>
            </a:endParaRPr>
          </a:p>
          <a:p>
            <a:r>
              <a:rPr lang="en-ZA" b="1" dirty="0">
                <a:solidFill>
                  <a:srgbClr val="FF0000"/>
                </a:solidFill>
              </a:rPr>
              <a:t>Radiogenic strontium </a:t>
            </a:r>
            <a:r>
              <a:rPr lang="en-ZA" dirty="0">
                <a:solidFill>
                  <a:srgbClr val="FF0000"/>
                </a:solidFill>
              </a:rPr>
              <a:t>(high ⁸⁷Sr/⁸⁶Sr, often &gt; 0.715) comes from ancient continental crust, granites, and old silicate minerals rich in rubidium, like micas and potassium feldspars.</a:t>
            </a:r>
          </a:p>
        </p:txBody>
      </p:sp>
      <p:sp>
        <p:nvSpPr>
          <p:cNvPr id="5" name="TextBox 4">
            <a:extLst>
              <a:ext uri="{FF2B5EF4-FFF2-40B4-BE49-F238E27FC236}">
                <a16:creationId xmlns:a16="http://schemas.microsoft.com/office/drawing/2014/main" id="{924377F6-E51F-2E18-8EAA-0E9C68BF8CCB}"/>
              </a:ext>
            </a:extLst>
          </p:cNvPr>
          <p:cNvSpPr txBox="1"/>
          <p:nvPr/>
        </p:nvSpPr>
        <p:spPr>
          <a:xfrm>
            <a:off x="428624" y="4404836"/>
            <a:ext cx="6094268" cy="1754326"/>
          </a:xfrm>
          <a:prstGeom prst="rect">
            <a:avLst/>
          </a:prstGeom>
          <a:noFill/>
        </p:spPr>
        <p:txBody>
          <a:bodyPr wrap="square">
            <a:spAutoFit/>
          </a:bodyPr>
          <a:lstStyle/>
          <a:p>
            <a:r>
              <a:rPr lang="en-GB" b="1" dirty="0"/>
              <a:t>Weathering Processes: </a:t>
            </a:r>
            <a:r>
              <a:rPr lang="en-GB" dirty="0"/>
              <a:t>Chemical weathering breaks down rocks and releases dissolved strontium into the water. </a:t>
            </a:r>
          </a:p>
          <a:p>
            <a:endParaRPr lang="en-GB" dirty="0"/>
          </a:p>
          <a:p>
            <a:r>
              <a:rPr lang="en-GB" b="1" dirty="0">
                <a:highlight>
                  <a:srgbClr val="FFFF00"/>
                </a:highlight>
              </a:rPr>
              <a:t>The balance between carbonate weathering (fast, low ⁸⁷Sr/⁸⁶Sr) and silicate weathering (slower, higher ⁸⁷Sr/⁸⁶Sr) dictates the final isotopic signature of the river</a:t>
            </a:r>
            <a:endParaRPr lang="en-ZA" b="1" dirty="0">
              <a:highlight>
                <a:srgbClr val="FFFF00"/>
              </a:highlight>
            </a:endParaRPr>
          </a:p>
        </p:txBody>
      </p:sp>
      <p:pic>
        <p:nvPicPr>
          <p:cNvPr id="7" name="Picture 6">
            <a:extLst>
              <a:ext uri="{FF2B5EF4-FFF2-40B4-BE49-F238E27FC236}">
                <a16:creationId xmlns:a16="http://schemas.microsoft.com/office/drawing/2014/main" id="{2D38D798-7004-6635-306A-CB7CB822B0F8}"/>
              </a:ext>
            </a:extLst>
          </p:cNvPr>
          <p:cNvPicPr>
            <a:picLocks noChangeAspect="1"/>
          </p:cNvPicPr>
          <p:nvPr/>
        </p:nvPicPr>
        <p:blipFill>
          <a:blip r:embed="rId2"/>
          <a:stretch>
            <a:fillRect/>
          </a:stretch>
        </p:blipFill>
        <p:spPr>
          <a:xfrm>
            <a:off x="6657975" y="538731"/>
            <a:ext cx="5045088" cy="2890269"/>
          </a:xfrm>
          <a:prstGeom prst="rect">
            <a:avLst/>
          </a:prstGeom>
        </p:spPr>
      </p:pic>
    </p:spTree>
    <p:extLst>
      <p:ext uri="{BB962C8B-B14F-4D97-AF65-F5344CB8AC3E}">
        <p14:creationId xmlns:p14="http://schemas.microsoft.com/office/powerpoint/2010/main" val="10219923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4C5D565-9AE5-8F7F-AA53-4E1E5EC2C583}"/>
              </a:ext>
            </a:extLst>
          </p:cNvPr>
          <p:cNvPicPr>
            <a:picLocks noChangeAspect="1"/>
          </p:cNvPicPr>
          <p:nvPr/>
        </p:nvPicPr>
        <p:blipFill>
          <a:blip r:embed="rId2"/>
          <a:stretch>
            <a:fillRect/>
          </a:stretch>
        </p:blipFill>
        <p:spPr>
          <a:xfrm>
            <a:off x="532918" y="792251"/>
            <a:ext cx="11126164" cy="5273497"/>
          </a:xfrm>
          <a:prstGeom prst="rect">
            <a:avLst/>
          </a:prstGeom>
        </p:spPr>
      </p:pic>
    </p:spTree>
    <p:extLst>
      <p:ext uri="{BB962C8B-B14F-4D97-AF65-F5344CB8AC3E}">
        <p14:creationId xmlns:p14="http://schemas.microsoft.com/office/powerpoint/2010/main" val="16066986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8C303CE-34BB-21CE-0CAA-1761062F835B}"/>
              </a:ext>
            </a:extLst>
          </p:cNvPr>
          <p:cNvPicPr>
            <a:picLocks noChangeAspect="1"/>
          </p:cNvPicPr>
          <p:nvPr/>
        </p:nvPicPr>
        <p:blipFill>
          <a:blip r:embed="rId2">
            <a:extLst>
              <a:ext uri="{28A0092B-C50C-407E-A947-70E740481C1C}">
                <a14:useLocalDpi xmlns:a14="http://schemas.microsoft.com/office/drawing/2010/main" val="0"/>
              </a:ext>
            </a:extLst>
          </a:blip>
          <a:srcRect b="15730"/>
          <a:stretch>
            <a:fillRect/>
          </a:stretch>
        </p:blipFill>
        <p:spPr>
          <a:xfrm>
            <a:off x="20" y="10"/>
            <a:ext cx="12191980" cy="6857990"/>
          </a:xfrm>
          <a:prstGeom prst="rect">
            <a:avLst/>
          </a:prstGeom>
          <a:noFill/>
        </p:spPr>
      </p:pic>
      <p:sp>
        <p:nvSpPr>
          <p:cNvPr id="5" name="TextBox 4">
            <a:extLst>
              <a:ext uri="{FF2B5EF4-FFF2-40B4-BE49-F238E27FC236}">
                <a16:creationId xmlns:a16="http://schemas.microsoft.com/office/drawing/2014/main" id="{CE5FF341-60F1-5CA8-901F-C64BAE6F37D5}"/>
              </a:ext>
            </a:extLst>
          </p:cNvPr>
          <p:cNvSpPr txBox="1"/>
          <p:nvPr/>
        </p:nvSpPr>
        <p:spPr>
          <a:xfrm>
            <a:off x="973931" y="5341144"/>
            <a:ext cx="628698" cy="276999"/>
          </a:xfrm>
          <a:prstGeom prst="rect">
            <a:avLst/>
          </a:prstGeom>
          <a:solidFill>
            <a:schemeClr val="tx1"/>
          </a:solidFill>
        </p:spPr>
        <p:txBody>
          <a:bodyPr wrap="none" rtlCol="0">
            <a:spAutoFit/>
          </a:bodyPr>
          <a:lstStyle/>
          <a:p>
            <a:r>
              <a:rPr lang="en-ZA" sz="1200" b="1" dirty="0">
                <a:solidFill>
                  <a:schemeClr val="bg1"/>
                </a:solidFill>
              </a:rPr>
              <a:t>0.730</a:t>
            </a:r>
          </a:p>
        </p:txBody>
      </p:sp>
    </p:spTree>
    <p:extLst>
      <p:ext uri="{BB962C8B-B14F-4D97-AF65-F5344CB8AC3E}">
        <p14:creationId xmlns:p14="http://schemas.microsoft.com/office/powerpoint/2010/main" val="4717477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896A6117-A3AD-86AD-C2A3-402C8AB0A1D5}"/>
              </a:ext>
            </a:extLst>
          </p:cNvPr>
          <p:cNvSpPr>
            <a:spLocks noGrp="1"/>
          </p:cNvSpPr>
          <p:nvPr>
            <p:ph type="subTitle" idx="1"/>
          </p:nvPr>
        </p:nvSpPr>
        <p:spPr>
          <a:xfrm>
            <a:off x="6785357" y="247650"/>
            <a:ext cx="5257800" cy="785528"/>
          </a:xfrm>
        </p:spPr>
        <p:txBody>
          <a:bodyPr>
            <a:normAutofit/>
          </a:bodyPr>
          <a:lstStyle/>
          <a:p>
            <a:pPr algn="r"/>
            <a:r>
              <a:rPr lang="en-ZA" sz="3600" dirty="0"/>
              <a:t>Sr Isotopes</a:t>
            </a:r>
          </a:p>
        </p:txBody>
      </p:sp>
      <p:pic>
        <p:nvPicPr>
          <p:cNvPr id="11" name="Picture 10">
            <a:extLst>
              <a:ext uri="{FF2B5EF4-FFF2-40B4-BE49-F238E27FC236}">
                <a16:creationId xmlns:a16="http://schemas.microsoft.com/office/drawing/2014/main" id="{1FC4CF05-A0CE-1083-2479-FCD2269C0764}"/>
              </a:ext>
            </a:extLst>
          </p:cNvPr>
          <p:cNvPicPr>
            <a:picLocks noChangeAspect="1"/>
          </p:cNvPicPr>
          <p:nvPr/>
        </p:nvPicPr>
        <p:blipFill>
          <a:blip r:embed="rId2"/>
          <a:stretch>
            <a:fillRect/>
          </a:stretch>
        </p:blipFill>
        <p:spPr>
          <a:xfrm>
            <a:off x="46981" y="443200"/>
            <a:ext cx="6677671" cy="4589181"/>
          </a:xfrm>
          <a:prstGeom prst="rect">
            <a:avLst/>
          </a:prstGeom>
        </p:spPr>
      </p:pic>
      <p:sp>
        <p:nvSpPr>
          <p:cNvPr id="6" name="TextBox 5">
            <a:extLst>
              <a:ext uri="{FF2B5EF4-FFF2-40B4-BE49-F238E27FC236}">
                <a16:creationId xmlns:a16="http://schemas.microsoft.com/office/drawing/2014/main" id="{1893666F-AA3B-A9BF-7E59-4A7FCF35C11D}"/>
              </a:ext>
            </a:extLst>
          </p:cNvPr>
          <p:cNvSpPr txBox="1"/>
          <p:nvPr/>
        </p:nvSpPr>
        <p:spPr>
          <a:xfrm>
            <a:off x="7568693" y="1225044"/>
            <a:ext cx="4209288" cy="1477328"/>
          </a:xfrm>
          <a:prstGeom prst="rect">
            <a:avLst/>
          </a:prstGeom>
          <a:noFill/>
        </p:spPr>
        <p:txBody>
          <a:bodyPr wrap="square">
            <a:spAutoFit/>
          </a:bodyPr>
          <a:lstStyle/>
          <a:p>
            <a:pPr algn="r"/>
            <a:r>
              <a:rPr lang="en-ZA" b="1" dirty="0"/>
              <a:t>Why Sr isotopes are useful:</a:t>
            </a:r>
            <a:r>
              <a:rPr lang="en-ZA" dirty="0"/>
              <a:t> seawater 87Sr/86Sr reflects the balance between radiogenic continental weathering and </a:t>
            </a:r>
            <a:r>
              <a:rPr lang="en-ZA" dirty="0" err="1"/>
              <a:t>unradiogenic</a:t>
            </a:r>
            <a:r>
              <a:rPr lang="en-ZA" dirty="0"/>
              <a:t> mantle/hydrothermal inputs.</a:t>
            </a:r>
          </a:p>
        </p:txBody>
      </p:sp>
    </p:spTree>
    <p:extLst>
      <p:ext uri="{BB962C8B-B14F-4D97-AF65-F5344CB8AC3E}">
        <p14:creationId xmlns:p14="http://schemas.microsoft.com/office/powerpoint/2010/main" val="24778424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rontiers | The Capitanian Minimum: A Unique Sr Isotope Beacon of the  Latest Paleozoic Seawater">
            <a:extLst>
              <a:ext uri="{FF2B5EF4-FFF2-40B4-BE49-F238E27FC236}">
                <a16:creationId xmlns:a16="http://schemas.microsoft.com/office/drawing/2014/main" id="{679CBD4F-493C-7CD6-DC5A-82A244DD6D92}"/>
              </a:ext>
            </a:extLst>
          </p:cNvPr>
          <p:cNvPicPr>
            <a:picLocks noChangeAspect="1"/>
          </p:cNvPicPr>
          <p:nvPr/>
        </p:nvPicPr>
        <p:blipFill>
          <a:blip r:embed="rId3"/>
          <a:srcRect t="38889"/>
          <a:stretch>
            <a:fillRect/>
          </a:stretch>
        </p:blipFill>
        <p:spPr>
          <a:xfrm>
            <a:off x="364405" y="2371725"/>
            <a:ext cx="9766413" cy="4604262"/>
          </a:xfrm>
          <a:prstGeom prst="rect">
            <a:avLst/>
          </a:prstGeom>
        </p:spPr>
      </p:pic>
      <p:grpSp>
        <p:nvGrpSpPr>
          <p:cNvPr id="7" name="Group 6">
            <a:extLst>
              <a:ext uri="{FF2B5EF4-FFF2-40B4-BE49-F238E27FC236}">
                <a16:creationId xmlns:a16="http://schemas.microsoft.com/office/drawing/2014/main" id="{95B93D3A-6F0B-DCEC-8268-407396D6FC07}"/>
              </a:ext>
            </a:extLst>
          </p:cNvPr>
          <p:cNvGrpSpPr/>
          <p:nvPr/>
        </p:nvGrpSpPr>
        <p:grpSpPr>
          <a:xfrm>
            <a:off x="3726427" y="98323"/>
            <a:ext cx="7639663" cy="2133600"/>
            <a:chOff x="0" y="4727726"/>
            <a:chExt cx="7624319" cy="2130274"/>
          </a:xfrm>
        </p:grpSpPr>
        <p:pic>
          <p:nvPicPr>
            <p:cNvPr id="4" name="Picture 3">
              <a:extLst>
                <a:ext uri="{FF2B5EF4-FFF2-40B4-BE49-F238E27FC236}">
                  <a16:creationId xmlns:a16="http://schemas.microsoft.com/office/drawing/2014/main" id="{E09FE7BD-C7DA-7976-3781-2B0D240BE8F3}"/>
                </a:ext>
              </a:extLst>
            </p:cNvPr>
            <p:cNvPicPr>
              <a:picLocks noChangeAspect="1"/>
            </p:cNvPicPr>
            <p:nvPr/>
          </p:nvPicPr>
          <p:blipFill>
            <a:blip r:embed="rId4"/>
            <a:srcRect t="5571"/>
            <a:stretch>
              <a:fillRect/>
            </a:stretch>
          </p:blipFill>
          <p:spPr>
            <a:xfrm>
              <a:off x="0" y="4727726"/>
              <a:ext cx="7624319" cy="2130274"/>
            </a:xfrm>
            <a:prstGeom prst="rect">
              <a:avLst/>
            </a:prstGeom>
          </p:spPr>
        </p:pic>
        <p:sp>
          <p:nvSpPr>
            <p:cNvPr id="6" name="TextBox 5">
              <a:extLst>
                <a:ext uri="{FF2B5EF4-FFF2-40B4-BE49-F238E27FC236}">
                  <a16:creationId xmlns:a16="http://schemas.microsoft.com/office/drawing/2014/main" id="{380E0639-27CA-D645-D641-246A59EA6358}"/>
                </a:ext>
              </a:extLst>
            </p:cNvPr>
            <p:cNvSpPr txBox="1"/>
            <p:nvPr/>
          </p:nvSpPr>
          <p:spPr>
            <a:xfrm>
              <a:off x="209550" y="5792863"/>
              <a:ext cx="696226" cy="338026"/>
            </a:xfrm>
            <a:prstGeom prst="rect">
              <a:avLst/>
            </a:prstGeom>
            <a:noFill/>
          </p:spPr>
          <p:txBody>
            <a:bodyPr wrap="none" rtlCol="0">
              <a:spAutoFit/>
            </a:bodyPr>
            <a:lstStyle/>
            <a:p>
              <a:r>
                <a:rPr lang="en-ZA" sz="1600" dirty="0">
                  <a:solidFill>
                    <a:schemeClr val="bg1"/>
                  </a:solidFill>
                  <a:latin typeface="Arial" panose="020B0604020202020204" pitchFamily="34" charset="0"/>
                  <a:cs typeface="Arial" panose="020B0604020202020204" pitchFamily="34" charset="0"/>
                </a:rPr>
                <a:t>0.730</a:t>
              </a:r>
            </a:p>
          </p:txBody>
        </p:sp>
      </p:grpSp>
      <p:sp>
        <p:nvSpPr>
          <p:cNvPr id="10" name="Subtitle 2">
            <a:extLst>
              <a:ext uri="{FF2B5EF4-FFF2-40B4-BE49-F238E27FC236}">
                <a16:creationId xmlns:a16="http://schemas.microsoft.com/office/drawing/2014/main" id="{76AD0CF9-D808-4C2C-C39B-DFB5007CFCF8}"/>
              </a:ext>
            </a:extLst>
          </p:cNvPr>
          <p:cNvSpPr txBox="1">
            <a:spLocks/>
          </p:cNvSpPr>
          <p:nvPr/>
        </p:nvSpPr>
        <p:spPr>
          <a:xfrm>
            <a:off x="209550" y="238125"/>
            <a:ext cx="5257800" cy="785528"/>
          </a:xfrm>
          <a:prstGeom prst="rect">
            <a:avLst/>
          </a:prstGeom>
        </p:spPr>
        <p:txBody>
          <a:bodyPr>
            <a:normAutofit/>
          </a:bodyPr>
          <a:lstStyle>
            <a:lvl1pPr marL="228600" indent="-228600" algn="l" defTabSz="914400" rtl="0" eaLnBrk="1" latinLnBrk="0" hangingPunct="1">
              <a:lnSpc>
                <a:spcPct val="100000"/>
              </a:lnSpc>
              <a:spcBef>
                <a:spcPts val="1000"/>
              </a:spcBef>
              <a:spcAft>
                <a:spcPts val="600"/>
              </a:spcAft>
              <a:buFont typeface="Arial" panose="020B0604020202020204" pitchFamily="34" charset="0"/>
              <a:buChar char="•"/>
              <a:defRPr sz="1400" kern="1200">
                <a:solidFill>
                  <a:schemeClr val="tx1"/>
                </a:solidFill>
                <a:latin typeface="+mn-lt"/>
                <a:ea typeface="+mn-ea"/>
                <a:cs typeface="+mn-cs"/>
              </a:defRPr>
            </a:lvl1pPr>
            <a:lvl2pPr marL="457200" indent="-228600" algn="l" defTabSz="914400" rtl="0" eaLnBrk="1" latinLnBrk="0" hangingPunct="1">
              <a:lnSpc>
                <a:spcPct val="100000"/>
              </a:lnSpc>
              <a:spcBef>
                <a:spcPts val="500"/>
              </a:spcBef>
              <a:spcAft>
                <a:spcPts val="600"/>
              </a:spcAft>
              <a:buFont typeface="Arial" panose="020B0604020202020204" pitchFamily="34" charset="0"/>
              <a:buChar char="•"/>
              <a:defRPr sz="1400" kern="1200">
                <a:solidFill>
                  <a:schemeClr val="tx1"/>
                </a:solidFill>
                <a:latin typeface="+mn-lt"/>
                <a:ea typeface="+mn-ea"/>
                <a:cs typeface="+mn-cs"/>
              </a:defRPr>
            </a:lvl2pPr>
            <a:lvl3pPr marL="685800" indent="-228600" algn="l" defTabSz="914400" rtl="0" eaLnBrk="1" latinLnBrk="0" hangingPunct="1">
              <a:lnSpc>
                <a:spcPct val="100000"/>
              </a:lnSpc>
              <a:spcBef>
                <a:spcPts val="500"/>
              </a:spcBef>
              <a:spcAft>
                <a:spcPts val="600"/>
              </a:spcAft>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00000"/>
              </a:lnSpc>
              <a:spcBef>
                <a:spcPts val="500"/>
              </a:spcBef>
              <a:spcAft>
                <a:spcPts val="600"/>
              </a:spcAft>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00000"/>
              </a:lnSpc>
              <a:spcBef>
                <a:spcPts val="500"/>
              </a:spcBef>
              <a:spcAft>
                <a:spcPts val="600"/>
              </a:spcAft>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ZA" sz="3600"/>
              <a:t>Sr Isotopes</a:t>
            </a:r>
            <a:endParaRPr lang="en-ZA" sz="3600" dirty="0"/>
          </a:p>
        </p:txBody>
      </p:sp>
      <p:sp>
        <p:nvSpPr>
          <p:cNvPr id="5" name="TextBox 4">
            <a:extLst>
              <a:ext uri="{FF2B5EF4-FFF2-40B4-BE49-F238E27FC236}">
                <a16:creationId xmlns:a16="http://schemas.microsoft.com/office/drawing/2014/main" id="{E395864F-236B-D82A-DEDF-22A189A071F7}"/>
              </a:ext>
            </a:extLst>
          </p:cNvPr>
          <p:cNvSpPr txBox="1"/>
          <p:nvPr/>
        </p:nvSpPr>
        <p:spPr>
          <a:xfrm>
            <a:off x="5509711" y="292335"/>
            <a:ext cx="697627" cy="338554"/>
          </a:xfrm>
          <a:prstGeom prst="rect">
            <a:avLst/>
          </a:prstGeom>
          <a:noFill/>
        </p:spPr>
        <p:txBody>
          <a:bodyPr wrap="none" rtlCol="0">
            <a:spAutoFit/>
          </a:bodyPr>
          <a:lstStyle/>
          <a:p>
            <a:r>
              <a:rPr lang="en-ZA" sz="1600" b="1" dirty="0">
                <a:latin typeface="Arial" panose="020B0604020202020204" pitchFamily="34" charset="0"/>
                <a:cs typeface="Arial" panose="020B0604020202020204" pitchFamily="34" charset="0"/>
              </a:rPr>
              <a:t>0.713</a:t>
            </a:r>
          </a:p>
        </p:txBody>
      </p:sp>
    </p:spTree>
    <p:extLst>
      <p:ext uri="{BB962C8B-B14F-4D97-AF65-F5344CB8AC3E}">
        <p14:creationId xmlns:p14="http://schemas.microsoft.com/office/powerpoint/2010/main" val="17794323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DCF4EE9-E2F2-E3A7-A38D-21A475274F8F}"/>
              </a:ext>
            </a:extLst>
          </p:cNvPr>
          <p:cNvPicPr>
            <a:picLocks noChangeAspect="1"/>
          </p:cNvPicPr>
          <p:nvPr/>
        </p:nvPicPr>
        <p:blipFill>
          <a:blip r:embed="rId2"/>
          <a:srcRect l="17688" t="2555" r="765" b="-1"/>
          <a:stretch>
            <a:fillRect/>
          </a:stretch>
        </p:blipFill>
        <p:spPr>
          <a:xfrm>
            <a:off x="643467" y="806471"/>
            <a:ext cx="10905066" cy="5245057"/>
          </a:xfrm>
          <a:prstGeom prst="rect">
            <a:avLst/>
          </a:prstGeom>
        </p:spPr>
      </p:pic>
    </p:spTree>
    <p:extLst>
      <p:ext uri="{BB962C8B-B14F-4D97-AF65-F5344CB8AC3E}">
        <p14:creationId xmlns:p14="http://schemas.microsoft.com/office/powerpoint/2010/main" val="19807059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C0C81A4-12DF-9B68-0503-B23CE2D8CFCB}"/>
              </a:ext>
            </a:extLst>
          </p:cNvPr>
          <p:cNvSpPr txBox="1"/>
          <p:nvPr/>
        </p:nvSpPr>
        <p:spPr>
          <a:xfrm>
            <a:off x="452284" y="476857"/>
            <a:ext cx="9635613" cy="6186309"/>
          </a:xfrm>
          <a:prstGeom prst="rect">
            <a:avLst/>
          </a:prstGeom>
          <a:noFill/>
        </p:spPr>
        <p:txBody>
          <a:bodyPr wrap="square">
            <a:spAutoFit/>
          </a:bodyPr>
          <a:lstStyle/>
          <a:p>
            <a:r>
              <a:rPr lang="en-ZA" dirty="0"/>
              <a:t>Sr isotopes behave conservatively in natural waters</a:t>
            </a:r>
          </a:p>
          <a:p>
            <a:endParaRPr lang="en-ZA" dirty="0"/>
          </a:p>
          <a:p>
            <a:r>
              <a:rPr lang="en-ZA" dirty="0"/>
              <a:t>They do not fractionate during physical processes like evaporation or precipitation. </a:t>
            </a:r>
          </a:p>
          <a:p>
            <a:endParaRPr lang="en-ZA" dirty="0"/>
          </a:p>
          <a:p>
            <a:r>
              <a:rPr lang="en-ZA" dirty="0"/>
              <a:t>This makes them excellent tracers.</a:t>
            </a:r>
          </a:p>
          <a:p>
            <a:endParaRPr lang="en-ZA" dirty="0"/>
          </a:p>
          <a:p>
            <a:r>
              <a:rPr lang="en-ZA" b="1" dirty="0"/>
              <a:t>1. Rainwater</a:t>
            </a:r>
          </a:p>
          <a:p>
            <a:r>
              <a:rPr lang="en-ZA" dirty="0"/>
              <a:t>Very low Sr concentration</a:t>
            </a:r>
          </a:p>
          <a:p>
            <a:r>
              <a:rPr lang="en-ZA" dirty="0"/>
              <a:t>⁸⁷Sr/⁸⁶Sr reflects marine aerosols or continental dust</a:t>
            </a:r>
          </a:p>
          <a:p>
            <a:r>
              <a:rPr lang="en-ZA" dirty="0"/>
              <a:t>Typically narrow range, depending on region</a:t>
            </a:r>
          </a:p>
          <a:p>
            <a:r>
              <a:rPr lang="en-ZA" dirty="0"/>
              <a:t>Minimal interaction with geology → “unmodified” signature</a:t>
            </a:r>
          </a:p>
          <a:p>
            <a:r>
              <a:rPr lang="en-ZA" b="1" dirty="0"/>
              <a:t>2. River Water</a:t>
            </a:r>
          </a:p>
          <a:p>
            <a:r>
              <a:rPr lang="en-ZA" dirty="0"/>
              <a:t>Intermediate Sr concentration</a:t>
            </a:r>
          </a:p>
          <a:p>
            <a:r>
              <a:rPr lang="en-ZA" dirty="0"/>
              <a:t>⁸⁷Sr/⁸⁶Sr reflects catchment geology</a:t>
            </a:r>
          </a:p>
          <a:p>
            <a:r>
              <a:rPr lang="en-ZA" dirty="0"/>
              <a:t>Influenced by weathering of silicates vs carbonates</a:t>
            </a:r>
          </a:p>
          <a:p>
            <a:r>
              <a:rPr lang="en-ZA" dirty="0"/>
              <a:t>Mixing of tributaries produces distinct isotopic gradients</a:t>
            </a:r>
          </a:p>
          <a:p>
            <a:r>
              <a:rPr lang="en-ZA" dirty="0"/>
              <a:t>Supported by tidal mixing studies in mountainous rivers </a:t>
            </a:r>
          </a:p>
          <a:p>
            <a:r>
              <a:rPr lang="en-ZA" b="1" dirty="0"/>
              <a:t>3. Groundwater</a:t>
            </a:r>
          </a:p>
          <a:p>
            <a:r>
              <a:rPr lang="en-ZA" dirty="0"/>
              <a:t>Highest Sr concentration (due to prolonged water–rock interaction)</a:t>
            </a:r>
          </a:p>
          <a:p>
            <a:r>
              <a:rPr lang="en-ZA" dirty="0"/>
              <a:t>⁸⁷Sr/⁸⁶Sr strongly reflects aquifer lithology</a:t>
            </a:r>
          </a:p>
          <a:p>
            <a:r>
              <a:rPr lang="en-ZA" dirty="0"/>
              <a:t>Often significantly different from local rivers and rainfall</a:t>
            </a:r>
          </a:p>
          <a:p>
            <a:r>
              <a:rPr lang="en-ZA" dirty="0"/>
              <a:t>Demonstrated in Cape Town groundwater recharge studies</a:t>
            </a:r>
          </a:p>
        </p:txBody>
      </p:sp>
      <p:pic>
        <p:nvPicPr>
          <p:cNvPr id="5" name="Picture 4" descr="Groundwater-dependent ecosystems - Wikipedia">
            <a:extLst>
              <a:ext uri="{FF2B5EF4-FFF2-40B4-BE49-F238E27FC236}">
                <a16:creationId xmlns:a16="http://schemas.microsoft.com/office/drawing/2014/main" id="{6D74E437-EC79-562E-FDF5-D64E49616644}"/>
              </a:ext>
            </a:extLst>
          </p:cNvPr>
          <p:cNvPicPr>
            <a:picLocks noChangeAspect="1"/>
          </p:cNvPicPr>
          <p:nvPr/>
        </p:nvPicPr>
        <p:blipFill>
          <a:blip r:embed="rId2"/>
          <a:srcRect t="9291"/>
          <a:stretch>
            <a:fillRect/>
          </a:stretch>
        </p:blipFill>
        <p:spPr>
          <a:xfrm>
            <a:off x="6827209" y="1733512"/>
            <a:ext cx="4851480" cy="2728452"/>
          </a:xfrm>
          <a:prstGeom prst="rect">
            <a:avLst/>
          </a:prstGeom>
        </p:spPr>
      </p:pic>
    </p:spTree>
    <p:extLst>
      <p:ext uri="{BB962C8B-B14F-4D97-AF65-F5344CB8AC3E}">
        <p14:creationId xmlns:p14="http://schemas.microsoft.com/office/powerpoint/2010/main" val="5646356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23E547B5-89CF-4EC0-96DE-25771AED0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F0B8CEB-8279-4E5E-A0CE-1FC9F71736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782" y="0"/>
            <a:ext cx="742121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rial view of a river, dam and lake">
            <a:extLst>
              <a:ext uri="{FF2B5EF4-FFF2-40B4-BE49-F238E27FC236}">
                <a16:creationId xmlns:a16="http://schemas.microsoft.com/office/drawing/2014/main" id="{C83E08CA-7707-CE20-9B54-1C7B3D3E8B59}"/>
              </a:ext>
            </a:extLst>
          </p:cNvPr>
          <p:cNvPicPr>
            <a:picLocks noChangeAspect="1"/>
          </p:cNvPicPr>
          <p:nvPr/>
        </p:nvPicPr>
        <p:blipFill>
          <a:blip r:embed="rId2"/>
          <a:srcRect t="633" r="-2" b="-2"/>
          <a:stretch>
            <a:fillRect/>
          </a:stretch>
        </p:blipFill>
        <p:spPr>
          <a:xfrm>
            <a:off x="20" y="10"/>
            <a:ext cx="6901711"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p:spPr>
      </p:pic>
      <p:sp>
        <p:nvSpPr>
          <p:cNvPr id="3" name="TextBox 2">
            <a:extLst>
              <a:ext uri="{FF2B5EF4-FFF2-40B4-BE49-F238E27FC236}">
                <a16:creationId xmlns:a16="http://schemas.microsoft.com/office/drawing/2014/main" id="{031BDC01-3A24-86A3-0B58-02001EAB4817}"/>
              </a:ext>
            </a:extLst>
          </p:cNvPr>
          <p:cNvSpPr txBox="1"/>
          <p:nvPr/>
        </p:nvSpPr>
        <p:spPr>
          <a:xfrm>
            <a:off x="7532480" y="407775"/>
            <a:ext cx="4140013" cy="3908586"/>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000" b="1" dirty="0"/>
              <a:t>Groundwater vs River Water</a:t>
            </a:r>
          </a:p>
          <a:p>
            <a:pPr indent="-228600">
              <a:lnSpc>
                <a:spcPct val="90000"/>
              </a:lnSpc>
              <a:spcAft>
                <a:spcPts val="600"/>
              </a:spcAft>
              <a:buFont typeface="Arial" panose="020B0604020202020204" pitchFamily="34" charset="0"/>
              <a:buChar char="•"/>
            </a:pPr>
            <a:r>
              <a:rPr lang="en-US" sz="2000" dirty="0"/>
              <a:t>Hydrology studies show Sr isotopes can trace river–groundwater interaction, identifying mixing zones and flow direction.</a:t>
            </a:r>
          </a:p>
          <a:p>
            <a:pPr indent="-228600">
              <a:lnSpc>
                <a:spcPct val="90000"/>
              </a:lnSpc>
              <a:spcAft>
                <a:spcPts val="600"/>
              </a:spcAft>
              <a:buFont typeface="Arial" panose="020B0604020202020204" pitchFamily="34" charset="0"/>
              <a:buChar char="•"/>
            </a:pPr>
            <a:endParaRPr lang="en-US" sz="2000" dirty="0"/>
          </a:p>
          <a:p>
            <a:pPr indent="-228600">
              <a:lnSpc>
                <a:spcPct val="90000"/>
              </a:lnSpc>
              <a:spcAft>
                <a:spcPts val="600"/>
              </a:spcAft>
              <a:buFont typeface="Arial" panose="020B0604020202020204" pitchFamily="34" charset="0"/>
              <a:buChar char="•"/>
            </a:pPr>
            <a:r>
              <a:rPr lang="en-US" sz="2000" dirty="0"/>
              <a:t>River–groundwater mixing studies use Sr isotopes to quantify contributions and trace element migration. </a:t>
            </a:r>
          </a:p>
        </p:txBody>
      </p:sp>
      <p:sp>
        <p:nvSpPr>
          <p:cNvPr id="11" name="TextBox 10">
            <a:extLst>
              <a:ext uri="{FF2B5EF4-FFF2-40B4-BE49-F238E27FC236}">
                <a16:creationId xmlns:a16="http://schemas.microsoft.com/office/drawing/2014/main" id="{2D422B54-09F1-2ACB-7C02-DD4A4D9F4A2D}"/>
              </a:ext>
            </a:extLst>
          </p:cNvPr>
          <p:cNvSpPr txBox="1"/>
          <p:nvPr/>
        </p:nvSpPr>
        <p:spPr>
          <a:xfrm>
            <a:off x="6771720" y="4316361"/>
            <a:ext cx="4900773" cy="1754326"/>
          </a:xfrm>
          <a:prstGeom prst="rect">
            <a:avLst/>
          </a:prstGeom>
          <a:noFill/>
        </p:spPr>
        <p:txBody>
          <a:bodyPr wrap="square">
            <a:spAutoFit/>
          </a:bodyPr>
          <a:lstStyle/>
          <a:p>
            <a:pPr>
              <a:spcAft>
                <a:spcPts val="600"/>
              </a:spcAft>
            </a:pPr>
            <a:r>
              <a:rPr lang="en-GB" b="1" dirty="0"/>
              <a:t>87Sr/86Sr </a:t>
            </a:r>
            <a:r>
              <a:rPr lang="en-GB" dirty="0"/>
              <a:t>is widely recognized as a sensitive tracer for continental weathering and the origins of dissolved solutes because significant isotopic differences commonly exist between natural and anthropogenic Sr sources in river systems</a:t>
            </a:r>
            <a:endParaRPr lang="en-ZA" dirty="0"/>
          </a:p>
        </p:txBody>
      </p:sp>
    </p:spTree>
    <p:extLst>
      <p:ext uri="{BB962C8B-B14F-4D97-AF65-F5344CB8AC3E}">
        <p14:creationId xmlns:p14="http://schemas.microsoft.com/office/powerpoint/2010/main" val="1968674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A9D663A-540F-F5AB-CD9B-423B7447479A}"/>
              </a:ext>
            </a:extLst>
          </p:cNvPr>
          <p:cNvPicPr>
            <a:picLocks noChangeAspect="1"/>
          </p:cNvPicPr>
          <p:nvPr/>
        </p:nvPicPr>
        <p:blipFill>
          <a:blip r:embed="rId2"/>
          <a:srcRect l="17000" r="8600" b="-1"/>
          <a:stretch>
            <a:fillRect/>
          </a:stretch>
        </p:blipFill>
        <p:spPr>
          <a:xfrm>
            <a:off x="20" y="431"/>
            <a:ext cx="8115280" cy="6408311"/>
          </a:xfrm>
          <a:prstGeom prst="rect">
            <a:avLst/>
          </a:prstGeom>
        </p:spPr>
      </p:pic>
      <p:sp>
        <p:nvSpPr>
          <p:cNvPr id="3" name="TextBox 2">
            <a:extLst>
              <a:ext uri="{FF2B5EF4-FFF2-40B4-BE49-F238E27FC236}">
                <a16:creationId xmlns:a16="http://schemas.microsoft.com/office/drawing/2014/main" id="{7B8D7C5E-46CB-FB7E-87FA-7549CEA63233}"/>
              </a:ext>
            </a:extLst>
          </p:cNvPr>
          <p:cNvSpPr txBox="1"/>
          <p:nvPr/>
        </p:nvSpPr>
        <p:spPr>
          <a:xfrm>
            <a:off x="8643193" y="2418408"/>
            <a:ext cx="2942813" cy="3540265"/>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600" b="1" dirty="0"/>
              <a:t>MC-ICP‑MS is a high‑temperature ionization technique coupled to a mass spectrometer that enables ultra‑trace elemental and isotopic analysis with detection limits down to parts‑per‑trillion. </a:t>
            </a:r>
          </a:p>
          <a:p>
            <a:pPr indent="-228600">
              <a:lnSpc>
                <a:spcPct val="90000"/>
              </a:lnSpc>
              <a:spcAft>
                <a:spcPts val="600"/>
              </a:spcAft>
              <a:buFont typeface="Arial" panose="020B0604020202020204" pitchFamily="34" charset="0"/>
              <a:buChar char="•"/>
            </a:pPr>
            <a:endParaRPr lang="en-US" sz="1600" b="1" dirty="0"/>
          </a:p>
          <a:p>
            <a:pPr indent="-228600">
              <a:lnSpc>
                <a:spcPct val="90000"/>
              </a:lnSpc>
              <a:spcAft>
                <a:spcPts val="600"/>
              </a:spcAft>
              <a:buFont typeface="Arial" panose="020B0604020202020204" pitchFamily="34" charset="0"/>
              <a:buChar char="•"/>
            </a:pPr>
            <a:r>
              <a:rPr lang="en-US" sz="1600" b="1" dirty="0"/>
              <a:t>Its power comes from the ICP’s ability to generate ions efficiently and the MS’s ability to separate them by mass‑to‑charge ratio.</a:t>
            </a:r>
          </a:p>
        </p:txBody>
      </p:sp>
      <p:sp>
        <p:nvSpPr>
          <p:cNvPr id="18" name="Rectangle 17">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510819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5162E-3A1F-C481-8415-3FB61B4F98E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857FA8A-4B5E-736A-03CA-B28450319B55}"/>
              </a:ext>
            </a:extLst>
          </p:cNvPr>
          <p:cNvPicPr>
            <a:picLocks noChangeAspect="1"/>
          </p:cNvPicPr>
          <p:nvPr/>
        </p:nvPicPr>
        <p:blipFill>
          <a:blip r:embed="rId2"/>
          <a:srcRect b="34381"/>
          <a:stretch>
            <a:fillRect/>
          </a:stretch>
        </p:blipFill>
        <p:spPr>
          <a:xfrm>
            <a:off x="5155628" y="3429000"/>
            <a:ext cx="6842804" cy="2627671"/>
          </a:xfrm>
          <a:prstGeom prst="rect">
            <a:avLst/>
          </a:prstGeom>
        </p:spPr>
      </p:pic>
      <p:sp>
        <p:nvSpPr>
          <p:cNvPr id="7" name="TextBox 6">
            <a:extLst>
              <a:ext uri="{FF2B5EF4-FFF2-40B4-BE49-F238E27FC236}">
                <a16:creationId xmlns:a16="http://schemas.microsoft.com/office/drawing/2014/main" id="{D7098566-C548-841F-7EDD-985C35AAC474}"/>
              </a:ext>
            </a:extLst>
          </p:cNvPr>
          <p:cNvSpPr txBox="1"/>
          <p:nvPr/>
        </p:nvSpPr>
        <p:spPr>
          <a:xfrm>
            <a:off x="449044" y="4136922"/>
            <a:ext cx="4257368" cy="2031325"/>
          </a:xfrm>
          <a:prstGeom prst="rect">
            <a:avLst/>
          </a:prstGeom>
          <a:noFill/>
        </p:spPr>
        <p:txBody>
          <a:bodyPr wrap="square">
            <a:spAutoFit/>
          </a:bodyPr>
          <a:lstStyle/>
          <a:p>
            <a:r>
              <a:rPr lang="en-ZA" b="1" dirty="0"/>
              <a:t>Sr isotopes (⁸⁷Sr/⁸⁶Sr) were used as a sensitive tracer to identify and quantify the sources of dissolved solutes in a river–groundwater system, revealing that both natural weathering and multiple anthropogenic inputs jointly control Sr in the Yellow River Basin.</a:t>
            </a:r>
          </a:p>
        </p:txBody>
      </p:sp>
      <p:pic>
        <p:nvPicPr>
          <p:cNvPr id="9" name="Picture 8">
            <a:extLst>
              <a:ext uri="{FF2B5EF4-FFF2-40B4-BE49-F238E27FC236}">
                <a16:creationId xmlns:a16="http://schemas.microsoft.com/office/drawing/2014/main" id="{907B0503-0D78-5CDD-88E6-948716EBF19E}"/>
              </a:ext>
            </a:extLst>
          </p:cNvPr>
          <p:cNvPicPr>
            <a:picLocks noChangeAspect="1"/>
          </p:cNvPicPr>
          <p:nvPr/>
        </p:nvPicPr>
        <p:blipFill>
          <a:blip r:embed="rId3"/>
          <a:stretch>
            <a:fillRect/>
          </a:stretch>
        </p:blipFill>
        <p:spPr>
          <a:xfrm>
            <a:off x="0" y="135559"/>
            <a:ext cx="7229922" cy="3394222"/>
          </a:xfrm>
          <a:prstGeom prst="rect">
            <a:avLst/>
          </a:prstGeom>
        </p:spPr>
      </p:pic>
    </p:spTree>
    <p:extLst>
      <p:ext uri="{BB962C8B-B14F-4D97-AF65-F5344CB8AC3E}">
        <p14:creationId xmlns:p14="http://schemas.microsoft.com/office/powerpoint/2010/main" val="28556933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CB5411B-EEAE-D154-E6A4-537CEE5191E9}"/>
              </a:ext>
            </a:extLst>
          </p:cNvPr>
          <p:cNvSpPr txBox="1"/>
          <p:nvPr/>
        </p:nvSpPr>
        <p:spPr>
          <a:xfrm>
            <a:off x="854570" y="3950529"/>
            <a:ext cx="6094324" cy="1754326"/>
          </a:xfrm>
          <a:prstGeom prst="rect">
            <a:avLst/>
          </a:prstGeom>
          <a:noFill/>
        </p:spPr>
        <p:txBody>
          <a:bodyPr wrap="square">
            <a:spAutoFit/>
          </a:bodyPr>
          <a:lstStyle/>
          <a:p>
            <a:pPr>
              <a:buNone/>
            </a:pPr>
            <a:r>
              <a:rPr lang="en-ZA" b="1" dirty="0"/>
              <a:t>Groundwater vs Rain</a:t>
            </a:r>
          </a:p>
          <a:p>
            <a:pPr>
              <a:buNone/>
            </a:pPr>
            <a:r>
              <a:rPr lang="en-ZA" b="1" dirty="0">
                <a:effectLst/>
              </a:rPr>
              <a:t>Cape Town groundwater research demonstrates that Sr isotopes clearly separate groundwater from rainfall, helping identify recharge sources.</a:t>
            </a:r>
            <a:endParaRPr lang="en-ZA" b="1" dirty="0"/>
          </a:p>
          <a:p>
            <a:pPr marL="342900" lvl="0" indent="-342900">
              <a:buFont typeface="Arial" panose="020B0604020202020204" pitchFamily="34" charset="0"/>
              <a:buChar char="•"/>
            </a:pPr>
            <a:r>
              <a:rPr lang="en-ZA" dirty="0">
                <a:effectLst/>
              </a:rPr>
              <a:t>Groundwater has a distinct Sr signature compared to rain, allowing identification of recharge pathways. </a:t>
            </a:r>
            <a:endParaRPr lang="en-ZA" dirty="0"/>
          </a:p>
        </p:txBody>
      </p:sp>
      <p:pic>
        <p:nvPicPr>
          <p:cNvPr id="5" name="Picture 4">
            <a:extLst>
              <a:ext uri="{FF2B5EF4-FFF2-40B4-BE49-F238E27FC236}">
                <a16:creationId xmlns:a16="http://schemas.microsoft.com/office/drawing/2014/main" id="{BA30E29F-E5D7-E304-3931-33B9F40FBA0F}"/>
              </a:ext>
            </a:extLst>
          </p:cNvPr>
          <p:cNvPicPr>
            <a:picLocks noChangeAspect="1"/>
          </p:cNvPicPr>
          <p:nvPr/>
        </p:nvPicPr>
        <p:blipFill>
          <a:blip r:embed="rId2"/>
          <a:stretch>
            <a:fillRect/>
          </a:stretch>
        </p:blipFill>
        <p:spPr>
          <a:xfrm>
            <a:off x="638060" y="404583"/>
            <a:ext cx="6904318" cy="3177815"/>
          </a:xfrm>
          <a:prstGeom prst="rect">
            <a:avLst/>
          </a:prstGeom>
        </p:spPr>
      </p:pic>
      <p:pic>
        <p:nvPicPr>
          <p:cNvPr id="7" name="Picture 6">
            <a:extLst>
              <a:ext uri="{FF2B5EF4-FFF2-40B4-BE49-F238E27FC236}">
                <a16:creationId xmlns:a16="http://schemas.microsoft.com/office/drawing/2014/main" id="{571886BE-DAD8-0547-488E-4A5C552C9C76}"/>
              </a:ext>
            </a:extLst>
          </p:cNvPr>
          <p:cNvPicPr>
            <a:picLocks noChangeAspect="1"/>
          </p:cNvPicPr>
          <p:nvPr/>
        </p:nvPicPr>
        <p:blipFill>
          <a:blip r:embed="rId3"/>
          <a:srcRect r="64890"/>
          <a:stretch>
            <a:fillRect/>
          </a:stretch>
        </p:blipFill>
        <p:spPr>
          <a:xfrm>
            <a:off x="7831015" y="404583"/>
            <a:ext cx="4280598" cy="4633291"/>
          </a:xfrm>
          <a:prstGeom prst="rect">
            <a:avLst/>
          </a:prstGeom>
        </p:spPr>
      </p:pic>
    </p:spTree>
    <p:extLst>
      <p:ext uri="{BB962C8B-B14F-4D97-AF65-F5344CB8AC3E}">
        <p14:creationId xmlns:p14="http://schemas.microsoft.com/office/powerpoint/2010/main" val="6488467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3E547B5-89CF-4EC0-96DE-25771AED0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F0B8CEB-8279-4E5E-A0CE-1FC9F71736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782" y="0"/>
            <a:ext cx="742121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Test tubes with one test tube in orange with drops">
            <a:extLst>
              <a:ext uri="{FF2B5EF4-FFF2-40B4-BE49-F238E27FC236}">
                <a16:creationId xmlns:a16="http://schemas.microsoft.com/office/drawing/2014/main" id="{860B10CD-553E-20B7-A704-3F41B18629A3}"/>
              </a:ext>
            </a:extLst>
          </p:cNvPr>
          <p:cNvPicPr>
            <a:picLocks noChangeAspect="1"/>
          </p:cNvPicPr>
          <p:nvPr/>
        </p:nvPicPr>
        <p:blipFill>
          <a:blip r:embed="rId2"/>
          <a:srcRect l="24209" r="7107" b="1"/>
          <a:stretch>
            <a:fillRect/>
          </a:stretch>
        </p:blipFill>
        <p:spPr>
          <a:xfrm>
            <a:off x="20" y="10"/>
            <a:ext cx="6901711"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p:spPr>
      </p:pic>
      <p:sp>
        <p:nvSpPr>
          <p:cNvPr id="3" name="TextBox 2">
            <a:extLst>
              <a:ext uri="{FF2B5EF4-FFF2-40B4-BE49-F238E27FC236}">
                <a16:creationId xmlns:a16="http://schemas.microsoft.com/office/drawing/2014/main" id="{3955EFE0-9AD1-641F-240F-BC0811F653ED}"/>
              </a:ext>
            </a:extLst>
          </p:cNvPr>
          <p:cNvSpPr txBox="1"/>
          <p:nvPr/>
        </p:nvSpPr>
        <p:spPr>
          <a:xfrm>
            <a:off x="7320465" y="2194102"/>
            <a:ext cx="4140013" cy="3908586"/>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700" b="1" dirty="0"/>
              <a:t>Sample Preparation for Water</a:t>
            </a:r>
          </a:p>
          <a:p>
            <a:pPr indent="-228600">
              <a:lnSpc>
                <a:spcPct val="90000"/>
              </a:lnSpc>
              <a:spcAft>
                <a:spcPts val="600"/>
              </a:spcAft>
              <a:buFont typeface="Arial" panose="020B0604020202020204" pitchFamily="34" charset="0"/>
              <a:buChar char="•"/>
            </a:pPr>
            <a:r>
              <a:rPr lang="en-US" sz="1700" dirty="0">
                <a:effectLst/>
              </a:rPr>
              <a:t>Based on recent protocols:</a:t>
            </a:r>
            <a:endParaRPr lang="en-US" sz="1700" dirty="0"/>
          </a:p>
          <a:p>
            <a:pPr marL="342900" lvl="0" indent="-228600">
              <a:lnSpc>
                <a:spcPct val="90000"/>
              </a:lnSpc>
              <a:spcAft>
                <a:spcPts val="600"/>
              </a:spcAft>
              <a:buFont typeface="Arial" panose="020B0604020202020204" pitchFamily="34" charset="0"/>
              <a:buChar char="•"/>
            </a:pPr>
            <a:r>
              <a:rPr lang="en-US" sz="1700" dirty="0">
                <a:effectLst/>
              </a:rPr>
              <a:t>Filter water through </a:t>
            </a:r>
            <a:r>
              <a:rPr lang="en-US" sz="1700" b="1" dirty="0">
                <a:effectLst/>
              </a:rPr>
              <a:t>0.45 µm</a:t>
            </a:r>
            <a:r>
              <a:rPr lang="en-US" sz="1700" dirty="0">
                <a:effectLst/>
              </a:rPr>
              <a:t> membranes.</a:t>
            </a:r>
            <a:endParaRPr lang="en-US" sz="1700" dirty="0"/>
          </a:p>
          <a:p>
            <a:pPr marL="342900" lvl="0" indent="-228600">
              <a:lnSpc>
                <a:spcPct val="90000"/>
              </a:lnSpc>
              <a:spcAft>
                <a:spcPts val="600"/>
              </a:spcAft>
              <a:buFont typeface="Arial" panose="020B0604020202020204" pitchFamily="34" charset="0"/>
              <a:buChar char="•"/>
            </a:pPr>
            <a:r>
              <a:rPr lang="en-US" sz="1700" dirty="0">
                <a:effectLst/>
              </a:rPr>
              <a:t>Acidify to </a:t>
            </a:r>
            <a:r>
              <a:rPr lang="en-US" sz="1700" b="1" dirty="0">
                <a:effectLst/>
              </a:rPr>
              <a:t>pH 1–2</a:t>
            </a:r>
            <a:r>
              <a:rPr lang="en-US" sz="1700" dirty="0">
                <a:effectLst/>
              </a:rPr>
              <a:t> with ultrapure HNO₃.</a:t>
            </a:r>
            <a:endParaRPr lang="en-US" sz="1700" dirty="0"/>
          </a:p>
          <a:p>
            <a:pPr marL="342900" lvl="0" indent="-228600">
              <a:lnSpc>
                <a:spcPct val="90000"/>
              </a:lnSpc>
              <a:spcAft>
                <a:spcPts val="600"/>
              </a:spcAft>
              <a:buFont typeface="Arial" panose="020B0604020202020204" pitchFamily="34" charset="0"/>
              <a:buChar char="•"/>
            </a:pPr>
            <a:r>
              <a:rPr lang="en-US" sz="1700" dirty="0">
                <a:effectLst/>
              </a:rPr>
              <a:t>For isotope work:</a:t>
            </a:r>
            <a:endParaRPr lang="en-US" sz="1700" dirty="0"/>
          </a:p>
          <a:p>
            <a:pPr marL="742950" lvl="1" indent="-228600">
              <a:lnSpc>
                <a:spcPct val="90000"/>
              </a:lnSpc>
              <a:spcAft>
                <a:spcPts val="600"/>
              </a:spcAft>
              <a:buFont typeface="Arial" panose="020B0604020202020204" pitchFamily="34" charset="0"/>
              <a:buChar char="•"/>
            </a:pPr>
            <a:r>
              <a:rPr lang="en-US" sz="1700" dirty="0">
                <a:effectLst/>
              </a:rPr>
              <a:t>Either inject directly into HPIC for Sr isolation (no dry‑down needed).</a:t>
            </a:r>
            <a:endParaRPr lang="en-US" sz="1700" dirty="0"/>
          </a:p>
          <a:p>
            <a:pPr marL="742950" lvl="1" indent="-228600">
              <a:lnSpc>
                <a:spcPct val="90000"/>
              </a:lnSpc>
              <a:spcAft>
                <a:spcPts val="600"/>
              </a:spcAft>
              <a:buFont typeface="Arial" panose="020B0604020202020204" pitchFamily="34" charset="0"/>
              <a:buChar char="•"/>
            </a:pPr>
            <a:r>
              <a:rPr lang="en-US" sz="1700" dirty="0">
                <a:effectLst/>
              </a:rPr>
              <a:t>Or use Sr‑specific resin (e.g., </a:t>
            </a:r>
            <a:r>
              <a:rPr lang="en-US" sz="1700" dirty="0" err="1">
                <a:effectLst/>
              </a:rPr>
              <a:t>Eichrom</a:t>
            </a:r>
            <a:r>
              <a:rPr lang="en-US" sz="1700" dirty="0">
                <a:effectLst/>
              </a:rPr>
              <a:t> Sr‑Spec). </a:t>
            </a:r>
            <a:endParaRPr lang="en-US" sz="1700" dirty="0"/>
          </a:p>
        </p:txBody>
      </p:sp>
    </p:spTree>
    <p:extLst>
      <p:ext uri="{BB962C8B-B14F-4D97-AF65-F5344CB8AC3E}">
        <p14:creationId xmlns:p14="http://schemas.microsoft.com/office/powerpoint/2010/main" val="32407607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035672D-30CD-BDA8-046C-E9A206B8BB32}"/>
              </a:ext>
            </a:extLst>
          </p:cNvPr>
          <p:cNvPicPr>
            <a:picLocks noChangeAspect="1"/>
          </p:cNvPicPr>
          <p:nvPr/>
        </p:nvPicPr>
        <p:blipFill>
          <a:blip r:embed="rId2"/>
          <a:stretch>
            <a:fillRect/>
          </a:stretch>
        </p:blipFill>
        <p:spPr>
          <a:xfrm>
            <a:off x="5067195" y="689789"/>
            <a:ext cx="6694385" cy="3772483"/>
          </a:xfrm>
          <a:prstGeom prst="rect">
            <a:avLst/>
          </a:prstGeom>
        </p:spPr>
      </p:pic>
      <p:sp>
        <p:nvSpPr>
          <p:cNvPr id="6" name="TextBox 5">
            <a:extLst>
              <a:ext uri="{FF2B5EF4-FFF2-40B4-BE49-F238E27FC236}">
                <a16:creationId xmlns:a16="http://schemas.microsoft.com/office/drawing/2014/main" id="{527F8304-62C3-B185-0B48-96747714D3FB}"/>
              </a:ext>
            </a:extLst>
          </p:cNvPr>
          <p:cNvSpPr txBox="1"/>
          <p:nvPr/>
        </p:nvSpPr>
        <p:spPr>
          <a:xfrm>
            <a:off x="294894" y="905232"/>
            <a:ext cx="6094476" cy="5262979"/>
          </a:xfrm>
          <a:prstGeom prst="rect">
            <a:avLst/>
          </a:prstGeom>
          <a:noFill/>
        </p:spPr>
        <p:txBody>
          <a:bodyPr wrap="square">
            <a:spAutoFit/>
          </a:bodyPr>
          <a:lstStyle/>
          <a:p>
            <a:pPr>
              <a:buNone/>
            </a:pPr>
            <a:r>
              <a:rPr lang="en-ZA" sz="1400" b="1" dirty="0"/>
              <a:t>Sr Isotope Analysis – Water Sample Preparation</a:t>
            </a:r>
          </a:p>
          <a:p>
            <a:pPr>
              <a:buNone/>
            </a:pPr>
            <a:endParaRPr lang="en-ZA" sz="1400" b="1" dirty="0"/>
          </a:p>
          <a:p>
            <a:pPr marL="342900" lvl="0" indent="-342900">
              <a:buFont typeface="Arial" panose="020B0604020202020204" pitchFamily="34" charset="0"/>
              <a:buChar char="•"/>
            </a:pPr>
            <a:r>
              <a:rPr lang="en-ZA" sz="1400" b="1" dirty="0"/>
              <a:t>Sample concentration </a:t>
            </a:r>
          </a:p>
          <a:p>
            <a:pPr marL="742950" lvl="1" indent="-285750">
              <a:buFont typeface="Arial" panose="020B0604020202020204" pitchFamily="34" charset="0"/>
              <a:buChar char="•"/>
            </a:pPr>
            <a:r>
              <a:rPr lang="en-ZA" sz="1400" b="1" dirty="0"/>
              <a:t>Start with 30 g of lake water </a:t>
            </a:r>
          </a:p>
          <a:p>
            <a:pPr marL="742950" lvl="1" indent="-285750">
              <a:buFont typeface="Arial" panose="020B0604020202020204" pitchFamily="34" charset="0"/>
              <a:buChar char="•"/>
            </a:pPr>
            <a:r>
              <a:rPr lang="en-ZA" sz="1400" b="1" dirty="0"/>
              <a:t>Evaporate to dryness at 140°C </a:t>
            </a:r>
          </a:p>
          <a:p>
            <a:pPr marL="342900" lvl="0" indent="-342900">
              <a:buFont typeface="Arial" panose="020B0604020202020204" pitchFamily="34" charset="0"/>
              <a:buChar char="•"/>
            </a:pPr>
            <a:r>
              <a:rPr lang="en-ZA" sz="1400" b="1" dirty="0"/>
              <a:t>Sample digestion </a:t>
            </a:r>
          </a:p>
          <a:p>
            <a:pPr marL="742950" lvl="1" indent="-285750">
              <a:buFont typeface="Arial" panose="020B0604020202020204" pitchFamily="34" charset="0"/>
              <a:buChar char="•"/>
            </a:pPr>
            <a:r>
              <a:rPr lang="en-ZA" sz="1400" b="1" dirty="0"/>
              <a:t>Add 0.25 mL HNO₃ + 0.75 mL H₂O₂ </a:t>
            </a:r>
          </a:p>
          <a:p>
            <a:pPr marL="742950" lvl="1" indent="-285750">
              <a:buFont typeface="Arial" panose="020B0604020202020204" pitchFamily="34" charset="0"/>
              <a:buChar char="•"/>
            </a:pPr>
            <a:r>
              <a:rPr lang="en-ZA" sz="1400" b="1" dirty="0"/>
              <a:t>Predigest for 12 h at 25°C </a:t>
            </a:r>
          </a:p>
          <a:p>
            <a:pPr marL="742950" lvl="1" indent="-285750">
              <a:buFont typeface="Arial" panose="020B0604020202020204" pitchFamily="34" charset="0"/>
              <a:buChar char="•"/>
            </a:pPr>
            <a:r>
              <a:rPr lang="en-ZA" sz="1400" b="1" dirty="0"/>
              <a:t>Evaporate to dryness at 70°C </a:t>
            </a:r>
          </a:p>
          <a:p>
            <a:pPr marL="342900" lvl="0" indent="-342900">
              <a:buFont typeface="Arial" panose="020B0604020202020204" pitchFamily="34" charset="0"/>
              <a:buChar char="•"/>
            </a:pPr>
            <a:r>
              <a:rPr lang="en-ZA" sz="1400" b="1" dirty="0"/>
              <a:t>Acid dissolution </a:t>
            </a:r>
          </a:p>
          <a:p>
            <a:pPr marL="742950" lvl="1" indent="-285750">
              <a:buFont typeface="Arial" panose="020B0604020202020204" pitchFamily="34" charset="0"/>
              <a:buChar char="•"/>
            </a:pPr>
            <a:r>
              <a:rPr lang="en-ZA" sz="1400" b="1" dirty="0"/>
              <a:t>Dissolve residue in 2 mL of 3 M HNO₃ </a:t>
            </a:r>
          </a:p>
          <a:p>
            <a:pPr marL="742950" lvl="1" indent="-285750">
              <a:buFont typeface="Arial" panose="020B0604020202020204" pitchFamily="34" charset="0"/>
              <a:buChar char="•"/>
            </a:pPr>
            <a:r>
              <a:rPr lang="en-ZA" sz="1400" b="1" dirty="0"/>
              <a:t>Leave for 12 h </a:t>
            </a:r>
          </a:p>
          <a:p>
            <a:pPr marL="742950" lvl="1" indent="-285750">
              <a:buFont typeface="Arial" panose="020B0604020202020204" pitchFamily="34" charset="0"/>
              <a:buChar char="•"/>
            </a:pPr>
            <a:r>
              <a:rPr lang="en-ZA" sz="1400" b="1" dirty="0"/>
              <a:t>Prepare an aliquot containing approximately 5 µg Sr </a:t>
            </a:r>
          </a:p>
          <a:p>
            <a:pPr marL="342900" lvl="0" indent="-342900">
              <a:buFont typeface="Arial" panose="020B0604020202020204" pitchFamily="34" charset="0"/>
              <a:buChar char="•"/>
            </a:pPr>
            <a:r>
              <a:rPr lang="en-ZA" sz="1400" b="1" dirty="0"/>
              <a:t>Prepare for chemical separation </a:t>
            </a:r>
          </a:p>
          <a:p>
            <a:pPr marL="742950" lvl="1" indent="-285750">
              <a:buFont typeface="Arial" panose="020B0604020202020204" pitchFamily="34" charset="0"/>
              <a:buChar char="•"/>
            </a:pPr>
            <a:r>
              <a:rPr lang="en-ZA" sz="1400" b="1" dirty="0"/>
              <a:t>Evaporate aliquot to dryness at 120°C </a:t>
            </a:r>
          </a:p>
          <a:p>
            <a:pPr marL="742950" lvl="1" indent="-285750">
              <a:buFont typeface="Arial" panose="020B0604020202020204" pitchFamily="34" charset="0"/>
              <a:buChar char="•"/>
            </a:pPr>
            <a:r>
              <a:rPr lang="en-ZA" sz="1400" b="1" dirty="0"/>
              <a:t>Redissolve in 1 mL of 3 M HNO₃ </a:t>
            </a:r>
          </a:p>
          <a:p>
            <a:pPr marL="342900" lvl="0" indent="-342900">
              <a:buFont typeface="Arial" panose="020B0604020202020204" pitchFamily="34" charset="0"/>
              <a:buChar char="•"/>
            </a:pPr>
            <a:r>
              <a:rPr lang="en-ZA" sz="1400" b="1" dirty="0"/>
              <a:t>Sr separation by ion-exchange chromatography </a:t>
            </a:r>
          </a:p>
          <a:p>
            <a:pPr marL="742950" lvl="1" indent="-285750">
              <a:buFont typeface="Arial" panose="020B0604020202020204" pitchFamily="34" charset="0"/>
              <a:buChar char="•"/>
            </a:pPr>
            <a:r>
              <a:rPr lang="en-ZA" sz="1400" b="1" dirty="0"/>
              <a:t>Load sample onto Sr-specific resin </a:t>
            </a:r>
          </a:p>
          <a:p>
            <a:pPr marL="742950" lvl="1" indent="-285750">
              <a:buFont typeface="Arial" panose="020B0604020202020204" pitchFamily="34" charset="0"/>
              <a:buChar char="•"/>
            </a:pPr>
            <a:r>
              <a:rPr lang="en-ZA" sz="1400" b="1" dirty="0"/>
              <a:t>Wash away the sample matrix </a:t>
            </a:r>
          </a:p>
          <a:p>
            <a:pPr marL="742950" lvl="1" indent="-285750">
              <a:buFont typeface="Arial" panose="020B0604020202020204" pitchFamily="34" charset="0"/>
              <a:buChar char="•"/>
            </a:pPr>
            <a:r>
              <a:rPr lang="en-ZA" sz="1400" b="1" dirty="0"/>
              <a:t>Elute and collect the purified Sr fraction </a:t>
            </a:r>
          </a:p>
          <a:p>
            <a:pPr marL="342900" lvl="0" indent="-342900">
              <a:buFont typeface="Arial" panose="020B0604020202020204" pitchFamily="34" charset="0"/>
              <a:buChar char="•"/>
            </a:pPr>
            <a:r>
              <a:rPr lang="en-ZA" sz="1400" b="1" dirty="0"/>
              <a:t>Final preparation &amp; analysis </a:t>
            </a:r>
          </a:p>
          <a:p>
            <a:pPr marL="742950" lvl="1" indent="-285750">
              <a:buFont typeface="Arial" panose="020B0604020202020204" pitchFamily="34" charset="0"/>
              <a:buChar char="•"/>
            </a:pPr>
            <a:r>
              <a:rPr lang="en-ZA" sz="1400" b="1" dirty="0"/>
              <a:t>Evaporate purified Sr fraction to dryness </a:t>
            </a:r>
          </a:p>
          <a:p>
            <a:pPr marL="742950" lvl="1" indent="-285750">
              <a:buFont typeface="Arial" panose="020B0604020202020204" pitchFamily="34" charset="0"/>
              <a:buChar char="•"/>
            </a:pPr>
            <a:r>
              <a:rPr lang="en-ZA" sz="1400" b="1" dirty="0"/>
              <a:t>Redissolve in 2% HNO₃ </a:t>
            </a:r>
          </a:p>
          <a:p>
            <a:pPr marL="742950" lvl="1" indent="-285750">
              <a:buFont typeface="Arial" panose="020B0604020202020204" pitchFamily="34" charset="0"/>
              <a:buChar char="•"/>
            </a:pPr>
            <a:r>
              <a:rPr lang="en-ZA" sz="1400" b="1" dirty="0"/>
              <a:t>Measure ⁸⁷Sr/⁸⁶Sr by MC-ICP-MS</a:t>
            </a:r>
          </a:p>
        </p:txBody>
      </p:sp>
    </p:spTree>
    <p:extLst>
      <p:ext uri="{BB962C8B-B14F-4D97-AF65-F5344CB8AC3E}">
        <p14:creationId xmlns:p14="http://schemas.microsoft.com/office/powerpoint/2010/main" val="24185857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4" name="Arc 13">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6">
            <a:extLst>
              <a:ext uri="{FF2B5EF4-FFF2-40B4-BE49-F238E27FC236}">
                <a16:creationId xmlns:a16="http://schemas.microsoft.com/office/drawing/2014/main" id="{233737F6-D22F-FD37-5640-2C1DDFF73571}"/>
              </a:ext>
            </a:extLst>
          </p:cNvPr>
          <p:cNvPicPr>
            <a:picLocks noChangeAspect="1"/>
          </p:cNvPicPr>
          <p:nvPr/>
        </p:nvPicPr>
        <p:blipFill>
          <a:blip r:embed="rId2"/>
          <a:stretch>
            <a:fillRect/>
          </a:stretch>
        </p:blipFill>
        <p:spPr>
          <a:xfrm>
            <a:off x="169782" y="466965"/>
            <a:ext cx="5926242" cy="3333510"/>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5" name="TextBox 4">
            <a:extLst>
              <a:ext uri="{FF2B5EF4-FFF2-40B4-BE49-F238E27FC236}">
                <a16:creationId xmlns:a16="http://schemas.microsoft.com/office/drawing/2014/main" id="{279BBFE6-036D-59B3-9ED7-E7A37D3D5FE2}"/>
              </a:ext>
            </a:extLst>
          </p:cNvPr>
          <p:cNvSpPr txBox="1"/>
          <p:nvPr/>
        </p:nvSpPr>
        <p:spPr>
          <a:xfrm>
            <a:off x="6419850" y="1060518"/>
            <a:ext cx="5458838" cy="4192520"/>
          </a:xfrm>
          <a:prstGeom prst="rect">
            <a:avLst/>
          </a:prstGeom>
        </p:spPr>
        <p:txBody>
          <a:bodyPr vert="horz" lIns="91440" tIns="45720" rIns="91440" bIns="45720" rtlCol="0">
            <a:noAutofit/>
          </a:bodyPr>
          <a:lstStyle/>
          <a:p>
            <a:pPr indent="-228600">
              <a:lnSpc>
                <a:spcPct val="90000"/>
              </a:lnSpc>
              <a:spcAft>
                <a:spcPts val="600"/>
              </a:spcAft>
              <a:buFont typeface="Arial" panose="020B0604020202020204" pitchFamily="34" charset="0"/>
              <a:buChar char="•"/>
            </a:pPr>
            <a:r>
              <a:rPr lang="en-US" sz="1400" b="1" dirty="0"/>
              <a:t>Sr-Resin Column Chemistry</a:t>
            </a:r>
          </a:p>
          <a:p>
            <a:pPr indent="-228600">
              <a:lnSpc>
                <a:spcPct val="90000"/>
              </a:lnSpc>
              <a:spcAft>
                <a:spcPts val="600"/>
              </a:spcAft>
              <a:buFont typeface="Arial" panose="020B0604020202020204" pitchFamily="34" charset="0"/>
              <a:buChar char="•"/>
            </a:pPr>
            <a:r>
              <a:rPr lang="en-US" sz="1400" b="1" dirty="0"/>
              <a:t>1. Column activation</a:t>
            </a:r>
            <a:endParaRPr lang="en-US" sz="1400" dirty="0"/>
          </a:p>
          <a:p>
            <a:pPr marL="342900" lvl="0" indent="-228600">
              <a:lnSpc>
                <a:spcPct val="90000"/>
              </a:lnSpc>
              <a:spcAft>
                <a:spcPts val="600"/>
              </a:spcAft>
              <a:buFont typeface="Arial" panose="020B0604020202020204" pitchFamily="34" charset="0"/>
              <a:buChar char="•"/>
            </a:pPr>
            <a:r>
              <a:rPr lang="en-US" sz="1400" dirty="0"/>
              <a:t>The Sr-resin is first conditioned with HNO₃. </a:t>
            </a:r>
          </a:p>
          <a:p>
            <a:pPr marL="342900" lvl="0" indent="-228600">
              <a:lnSpc>
                <a:spcPct val="90000"/>
              </a:lnSpc>
              <a:spcAft>
                <a:spcPts val="600"/>
              </a:spcAft>
              <a:buFont typeface="Arial" panose="020B0604020202020204" pitchFamily="34" charset="0"/>
              <a:buChar char="•"/>
            </a:pPr>
            <a:r>
              <a:rPr lang="en-US" sz="1400" dirty="0"/>
              <a:t>This prepares the resin for the sample and establishes the correct chemical conditions for Sr retention. </a:t>
            </a:r>
          </a:p>
          <a:p>
            <a:pPr indent="-228600">
              <a:lnSpc>
                <a:spcPct val="90000"/>
              </a:lnSpc>
              <a:spcAft>
                <a:spcPts val="600"/>
              </a:spcAft>
              <a:buFont typeface="Arial" panose="020B0604020202020204" pitchFamily="34" charset="0"/>
              <a:buChar char="•"/>
            </a:pPr>
            <a:r>
              <a:rPr lang="en-US" sz="1400" b="1" dirty="0"/>
              <a:t>2. Sample loading</a:t>
            </a:r>
            <a:endParaRPr lang="en-US" sz="1400" dirty="0"/>
          </a:p>
          <a:p>
            <a:pPr marL="342900" lvl="0" indent="-228600">
              <a:lnSpc>
                <a:spcPct val="90000"/>
              </a:lnSpc>
              <a:spcAft>
                <a:spcPts val="600"/>
              </a:spcAft>
              <a:buFont typeface="Arial" panose="020B0604020202020204" pitchFamily="34" charset="0"/>
              <a:buChar char="•"/>
            </a:pPr>
            <a:r>
              <a:rPr lang="en-US" sz="1400" dirty="0"/>
              <a:t>The dissolved water sample is added to the column. </a:t>
            </a:r>
          </a:p>
          <a:p>
            <a:pPr marL="342900" lvl="0" indent="-228600">
              <a:lnSpc>
                <a:spcPct val="90000"/>
              </a:lnSpc>
              <a:spcAft>
                <a:spcPts val="600"/>
              </a:spcAft>
              <a:buFont typeface="Arial" panose="020B0604020202020204" pitchFamily="34" charset="0"/>
              <a:buChar char="•"/>
            </a:pPr>
            <a:r>
              <a:rPr lang="en-ZA" sz="1400" dirty="0"/>
              <a:t> The Sr-specific resin strongly retains the Sr</a:t>
            </a:r>
            <a:r>
              <a:rPr lang="en-US" sz="1400" dirty="0"/>
              <a:t>. </a:t>
            </a:r>
          </a:p>
          <a:p>
            <a:pPr marL="342900" lvl="0" indent="-228600">
              <a:lnSpc>
                <a:spcPct val="90000"/>
              </a:lnSpc>
              <a:spcAft>
                <a:spcPts val="600"/>
              </a:spcAft>
              <a:buFont typeface="Arial" panose="020B0604020202020204" pitchFamily="34" charset="0"/>
              <a:buChar char="•"/>
            </a:pPr>
            <a:r>
              <a:rPr lang="en-US" sz="1400" dirty="0"/>
              <a:t>The resin therefore acts like a chemical trap for Sr. </a:t>
            </a:r>
          </a:p>
          <a:p>
            <a:pPr indent="-228600">
              <a:lnSpc>
                <a:spcPct val="90000"/>
              </a:lnSpc>
              <a:spcAft>
                <a:spcPts val="600"/>
              </a:spcAft>
              <a:buFont typeface="Arial" panose="020B0604020202020204" pitchFamily="34" charset="0"/>
              <a:buChar char="•"/>
            </a:pPr>
            <a:r>
              <a:rPr lang="en-US" sz="1400" b="1" dirty="0"/>
              <a:t>3. Column washing</a:t>
            </a:r>
            <a:endParaRPr lang="en-US" sz="1400" dirty="0"/>
          </a:p>
          <a:p>
            <a:pPr marL="342900" lvl="0" indent="-228600">
              <a:lnSpc>
                <a:spcPct val="90000"/>
              </a:lnSpc>
              <a:spcAft>
                <a:spcPts val="600"/>
              </a:spcAft>
              <a:buFont typeface="Arial" panose="020B0604020202020204" pitchFamily="34" charset="0"/>
              <a:buChar char="•"/>
            </a:pPr>
            <a:r>
              <a:rPr lang="en-US" sz="1400" dirty="0"/>
              <a:t>The column is washed with selected acid solutions. </a:t>
            </a:r>
          </a:p>
          <a:p>
            <a:pPr marL="342900" lvl="0" indent="-228600">
              <a:lnSpc>
                <a:spcPct val="90000"/>
              </a:lnSpc>
              <a:spcAft>
                <a:spcPts val="600"/>
              </a:spcAft>
              <a:buFont typeface="Arial" panose="020B0604020202020204" pitchFamily="34" charset="0"/>
              <a:buChar char="•"/>
            </a:pPr>
            <a:r>
              <a:rPr lang="en-US" sz="1400" dirty="0"/>
              <a:t>Sr remains attached to the resin, while most other elements pass through the column. </a:t>
            </a:r>
          </a:p>
          <a:p>
            <a:pPr marL="342900" lvl="0" indent="-228600">
              <a:lnSpc>
                <a:spcPct val="90000"/>
              </a:lnSpc>
              <a:spcAft>
                <a:spcPts val="600"/>
              </a:spcAft>
              <a:buFont typeface="Arial" panose="020B0604020202020204" pitchFamily="34" charset="0"/>
              <a:buChar char="•"/>
            </a:pPr>
            <a:r>
              <a:rPr lang="en-US" sz="1400" dirty="0"/>
              <a:t>This step removes the sample matrix and potential interferences, especially elements that could compromise the isotope measurement. </a:t>
            </a:r>
          </a:p>
          <a:p>
            <a:pPr indent="-228600">
              <a:lnSpc>
                <a:spcPct val="90000"/>
              </a:lnSpc>
              <a:spcAft>
                <a:spcPts val="600"/>
              </a:spcAft>
              <a:buFont typeface="Arial" panose="020B0604020202020204" pitchFamily="34" charset="0"/>
              <a:buChar char="•"/>
            </a:pPr>
            <a:r>
              <a:rPr lang="en-US" sz="1400" b="1" dirty="0"/>
              <a:t>4. Sr elution</a:t>
            </a:r>
            <a:endParaRPr lang="en-US" sz="1400" dirty="0"/>
          </a:p>
          <a:p>
            <a:pPr marL="342900" lvl="0" indent="-228600">
              <a:lnSpc>
                <a:spcPct val="90000"/>
              </a:lnSpc>
              <a:spcAft>
                <a:spcPts val="600"/>
              </a:spcAft>
              <a:buFont typeface="Arial" panose="020B0604020202020204" pitchFamily="34" charset="0"/>
              <a:buChar char="•"/>
            </a:pPr>
            <a:r>
              <a:rPr lang="en-US" sz="1400" dirty="0"/>
              <a:t>The chemical conditions are changed so that the resin no longer strongly retains Sr. </a:t>
            </a:r>
          </a:p>
          <a:p>
            <a:pPr marL="342900" lvl="0" indent="-228600">
              <a:lnSpc>
                <a:spcPct val="90000"/>
              </a:lnSpc>
              <a:spcAft>
                <a:spcPts val="600"/>
              </a:spcAft>
              <a:buFont typeface="Arial" panose="020B0604020202020204" pitchFamily="34" charset="0"/>
              <a:buChar char="•"/>
            </a:pPr>
            <a:r>
              <a:rPr lang="en-US" sz="1400" dirty="0"/>
              <a:t>Sr is released from the resin and moves down the column. </a:t>
            </a:r>
          </a:p>
          <a:p>
            <a:pPr marL="342900" lvl="0" indent="-228600">
              <a:lnSpc>
                <a:spcPct val="90000"/>
              </a:lnSpc>
              <a:spcAft>
                <a:spcPts val="600"/>
              </a:spcAft>
              <a:buFont typeface="Arial" panose="020B0604020202020204" pitchFamily="34" charset="0"/>
              <a:buChar char="•"/>
            </a:pPr>
            <a:r>
              <a:rPr lang="en-US" sz="1400" dirty="0"/>
              <a:t>This solution is collected as the purified Sr fraction. </a:t>
            </a:r>
          </a:p>
          <a:p>
            <a:pPr indent="-228600">
              <a:lnSpc>
                <a:spcPct val="90000"/>
              </a:lnSpc>
              <a:spcAft>
                <a:spcPts val="600"/>
              </a:spcAft>
              <a:buFont typeface="Arial" panose="020B0604020202020204" pitchFamily="34" charset="0"/>
              <a:buChar char="•"/>
            </a:pPr>
            <a:endParaRPr lang="en-US" sz="1400" dirty="0"/>
          </a:p>
        </p:txBody>
      </p:sp>
    </p:spTree>
    <p:extLst>
      <p:ext uri="{BB962C8B-B14F-4D97-AF65-F5344CB8AC3E}">
        <p14:creationId xmlns:p14="http://schemas.microsoft.com/office/powerpoint/2010/main" val="31826841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4FE3E19-3476-504F-C79D-CDE59CC38759}"/>
              </a:ext>
            </a:extLst>
          </p:cNvPr>
          <p:cNvPicPr>
            <a:picLocks noChangeAspect="1"/>
          </p:cNvPicPr>
          <p:nvPr/>
        </p:nvPicPr>
        <p:blipFill>
          <a:blip r:embed="rId2"/>
          <a:stretch>
            <a:fillRect/>
          </a:stretch>
        </p:blipFill>
        <p:spPr>
          <a:xfrm>
            <a:off x="295275" y="1281112"/>
            <a:ext cx="9372600" cy="5272088"/>
          </a:xfrm>
          <a:prstGeom prst="rect">
            <a:avLst/>
          </a:prstGeom>
        </p:spPr>
      </p:pic>
      <p:sp>
        <p:nvSpPr>
          <p:cNvPr id="6" name="Subtitle 2">
            <a:extLst>
              <a:ext uri="{FF2B5EF4-FFF2-40B4-BE49-F238E27FC236}">
                <a16:creationId xmlns:a16="http://schemas.microsoft.com/office/drawing/2014/main" id="{DDD522C0-C03B-3F51-BBBD-816D54AFB503}"/>
              </a:ext>
            </a:extLst>
          </p:cNvPr>
          <p:cNvSpPr txBox="1">
            <a:spLocks/>
          </p:cNvSpPr>
          <p:nvPr/>
        </p:nvSpPr>
        <p:spPr>
          <a:xfrm>
            <a:off x="209550" y="238125"/>
            <a:ext cx="5257800" cy="785528"/>
          </a:xfrm>
          <a:prstGeom prst="rect">
            <a:avLst/>
          </a:prstGeom>
        </p:spPr>
        <p:txBody>
          <a:bodyPr>
            <a:normAutofit/>
          </a:bodyPr>
          <a:lstStyle>
            <a:lvl1pPr marL="228600" indent="-228600" algn="l" defTabSz="914400" rtl="0" eaLnBrk="1" latinLnBrk="0" hangingPunct="1">
              <a:lnSpc>
                <a:spcPct val="100000"/>
              </a:lnSpc>
              <a:spcBef>
                <a:spcPts val="1000"/>
              </a:spcBef>
              <a:spcAft>
                <a:spcPts val="600"/>
              </a:spcAft>
              <a:buFont typeface="Arial" panose="020B0604020202020204" pitchFamily="34" charset="0"/>
              <a:buChar char="•"/>
              <a:defRPr sz="1400" kern="1200">
                <a:solidFill>
                  <a:schemeClr val="tx1"/>
                </a:solidFill>
                <a:latin typeface="+mn-lt"/>
                <a:ea typeface="+mn-ea"/>
                <a:cs typeface="+mn-cs"/>
              </a:defRPr>
            </a:lvl1pPr>
            <a:lvl2pPr marL="457200" indent="-228600" algn="l" defTabSz="914400" rtl="0" eaLnBrk="1" latinLnBrk="0" hangingPunct="1">
              <a:lnSpc>
                <a:spcPct val="100000"/>
              </a:lnSpc>
              <a:spcBef>
                <a:spcPts val="500"/>
              </a:spcBef>
              <a:spcAft>
                <a:spcPts val="600"/>
              </a:spcAft>
              <a:buFont typeface="Arial" panose="020B0604020202020204" pitchFamily="34" charset="0"/>
              <a:buChar char="•"/>
              <a:defRPr sz="1400" kern="1200">
                <a:solidFill>
                  <a:schemeClr val="tx1"/>
                </a:solidFill>
                <a:latin typeface="+mn-lt"/>
                <a:ea typeface="+mn-ea"/>
                <a:cs typeface="+mn-cs"/>
              </a:defRPr>
            </a:lvl2pPr>
            <a:lvl3pPr marL="685800" indent="-228600" algn="l" defTabSz="914400" rtl="0" eaLnBrk="1" latinLnBrk="0" hangingPunct="1">
              <a:lnSpc>
                <a:spcPct val="100000"/>
              </a:lnSpc>
              <a:spcBef>
                <a:spcPts val="500"/>
              </a:spcBef>
              <a:spcAft>
                <a:spcPts val="600"/>
              </a:spcAft>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00000"/>
              </a:lnSpc>
              <a:spcBef>
                <a:spcPts val="500"/>
              </a:spcBef>
              <a:spcAft>
                <a:spcPts val="600"/>
              </a:spcAft>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00000"/>
              </a:lnSpc>
              <a:spcBef>
                <a:spcPts val="500"/>
              </a:spcBef>
              <a:spcAft>
                <a:spcPts val="600"/>
              </a:spcAft>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ZA" sz="3600" dirty="0"/>
              <a:t>Sr Isotopes</a:t>
            </a:r>
          </a:p>
        </p:txBody>
      </p:sp>
    </p:spTree>
    <p:extLst>
      <p:ext uri="{BB962C8B-B14F-4D97-AF65-F5344CB8AC3E}">
        <p14:creationId xmlns:p14="http://schemas.microsoft.com/office/powerpoint/2010/main" val="32822822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descr="Generated image">
            <a:extLst>
              <a:ext uri="{FF2B5EF4-FFF2-40B4-BE49-F238E27FC236}">
                <a16:creationId xmlns:a16="http://schemas.microsoft.com/office/drawing/2014/main" id="{387CDACF-BABD-D596-0F47-CEDEC1F02F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942" r="2941" b="-1"/>
          <a:stretch>
            <a:fillRect/>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582788C7-89A2-7C20-F249-156D87D79CC8}"/>
              </a:ext>
            </a:extLst>
          </p:cNvPr>
          <p:cNvSpPr txBox="1"/>
          <p:nvPr/>
        </p:nvSpPr>
        <p:spPr>
          <a:xfrm>
            <a:off x="8369811" y="1640382"/>
            <a:ext cx="3822189" cy="3742762"/>
          </a:xfrm>
          <a:prstGeom prst="rect">
            <a:avLst/>
          </a:prstGeom>
        </p:spPr>
        <p:txBody>
          <a:bodyPr vert="horz" lIns="91440" tIns="45720" rIns="91440" bIns="45720" rtlCol="0">
            <a:normAutofit/>
          </a:bodyPr>
          <a:lstStyle/>
          <a:p>
            <a:pPr marL="342900" lvl="0" indent="-228600">
              <a:lnSpc>
                <a:spcPct val="90000"/>
              </a:lnSpc>
              <a:spcAft>
                <a:spcPts val="600"/>
              </a:spcAft>
              <a:buFont typeface="Arial" panose="020B0604020202020204" pitchFamily="34" charset="0"/>
              <a:buChar char="•"/>
            </a:pPr>
            <a:r>
              <a:rPr lang="en-US" sz="1900" b="1" dirty="0">
                <a:effectLst/>
              </a:rPr>
              <a:t>Extreme sensitivity</a:t>
            </a:r>
            <a:r>
              <a:rPr lang="en-US" sz="1900" dirty="0">
                <a:effectLst/>
              </a:rPr>
              <a:t> (ppt</a:t>
            </a:r>
            <a:r>
              <a:rPr lang="en-US" sz="1900" dirty="0"/>
              <a:t> </a:t>
            </a:r>
            <a:r>
              <a:rPr lang="en-US" sz="1900" dirty="0">
                <a:effectLst/>
              </a:rPr>
              <a:t>level)</a:t>
            </a:r>
            <a:endParaRPr lang="en-US" sz="1900" dirty="0"/>
          </a:p>
          <a:p>
            <a:pPr marL="342900" lvl="0" indent="-228600">
              <a:lnSpc>
                <a:spcPct val="90000"/>
              </a:lnSpc>
              <a:spcAft>
                <a:spcPts val="600"/>
              </a:spcAft>
              <a:buFont typeface="Arial" panose="020B0604020202020204" pitchFamily="34" charset="0"/>
              <a:buChar char="•"/>
            </a:pPr>
            <a:r>
              <a:rPr lang="en-US" sz="1900" b="1" dirty="0">
                <a:effectLst/>
              </a:rPr>
              <a:t>Multi‑element capability</a:t>
            </a:r>
            <a:r>
              <a:rPr lang="en-US" sz="1900" dirty="0">
                <a:effectLst/>
              </a:rPr>
              <a:t> across the periodic table</a:t>
            </a:r>
            <a:endParaRPr lang="en-US" sz="1900" dirty="0"/>
          </a:p>
          <a:p>
            <a:pPr marL="342900" lvl="0" indent="-228600">
              <a:lnSpc>
                <a:spcPct val="90000"/>
              </a:lnSpc>
              <a:spcAft>
                <a:spcPts val="600"/>
              </a:spcAft>
              <a:buFont typeface="Arial" panose="020B0604020202020204" pitchFamily="34" charset="0"/>
              <a:buChar char="•"/>
            </a:pPr>
            <a:r>
              <a:rPr lang="en-US" sz="1900" b="1" dirty="0">
                <a:effectLst/>
              </a:rPr>
              <a:t>Isotope ratio measurements</a:t>
            </a:r>
            <a:r>
              <a:rPr lang="en-US" sz="1900" dirty="0">
                <a:effectLst/>
              </a:rPr>
              <a:t> for geochemistry, environmental tracing, and nuclear science</a:t>
            </a:r>
            <a:endParaRPr lang="en-US" sz="1900" dirty="0"/>
          </a:p>
          <a:p>
            <a:pPr marL="342900" lvl="0" indent="-228600">
              <a:lnSpc>
                <a:spcPct val="90000"/>
              </a:lnSpc>
              <a:spcAft>
                <a:spcPts val="600"/>
              </a:spcAft>
              <a:buFont typeface="Arial" panose="020B0604020202020204" pitchFamily="34" charset="0"/>
              <a:buChar char="•"/>
            </a:pPr>
            <a:r>
              <a:rPr lang="en-US" sz="1900" b="1" dirty="0">
                <a:effectLst/>
              </a:rPr>
              <a:t>Broad applications</a:t>
            </a:r>
            <a:r>
              <a:rPr lang="en-US" sz="1900" dirty="0">
                <a:effectLst/>
              </a:rPr>
              <a:t>: environmental monitoring, food safety, clinical toxicology, geology, nanomaterials, and more</a:t>
            </a:r>
            <a:endParaRPr lang="en-US" sz="1900" dirty="0"/>
          </a:p>
        </p:txBody>
      </p:sp>
    </p:spTree>
    <p:extLst>
      <p:ext uri="{BB962C8B-B14F-4D97-AF65-F5344CB8AC3E}">
        <p14:creationId xmlns:p14="http://schemas.microsoft.com/office/powerpoint/2010/main" val="41220186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erson holding a rock&#10;&#10;AI-generated content may be incorrect.">
            <a:extLst>
              <a:ext uri="{FF2B5EF4-FFF2-40B4-BE49-F238E27FC236}">
                <a16:creationId xmlns:a16="http://schemas.microsoft.com/office/drawing/2014/main" id="{175089AA-3C35-25CE-2E99-3DBC8ABF80A3}"/>
              </a:ext>
            </a:extLst>
          </p:cNvPr>
          <p:cNvPicPr>
            <a:picLocks noChangeAspect="1"/>
          </p:cNvPicPr>
          <p:nvPr/>
        </p:nvPicPr>
        <p:blipFill>
          <a:blip r:embed="rId3"/>
          <a:srcRect l="11252" r="22833" b="-4"/>
          <a:stretch>
            <a:fillRect/>
          </a:stretch>
        </p:blipFill>
        <p:spPr>
          <a:xfrm>
            <a:off x="-6" y="725908"/>
            <a:ext cx="1598364" cy="2852928"/>
          </a:xfrm>
          <a:custGeom>
            <a:avLst/>
            <a:gdLst/>
            <a:ahLst/>
            <a:cxnLst/>
            <a:rect l="l" t="t" r="r" b="b"/>
            <a:pathLst>
              <a:path w="1598364" h="2852928">
                <a:moveTo>
                  <a:pt x="171900" y="0"/>
                </a:moveTo>
                <a:cubicBezTo>
                  <a:pt x="959714" y="0"/>
                  <a:pt x="1598364" y="638650"/>
                  <a:pt x="1598364" y="1426464"/>
                </a:cubicBezTo>
                <a:cubicBezTo>
                  <a:pt x="1598364" y="2214278"/>
                  <a:pt x="959714" y="2852928"/>
                  <a:pt x="171900" y="2852928"/>
                </a:cubicBezTo>
                <a:cubicBezTo>
                  <a:pt x="122662" y="2852928"/>
                  <a:pt x="74006" y="2850433"/>
                  <a:pt x="26052" y="2845563"/>
                </a:cubicBezTo>
                <a:lnTo>
                  <a:pt x="0" y="2841587"/>
                </a:lnTo>
                <a:lnTo>
                  <a:pt x="0" y="11341"/>
                </a:lnTo>
                <a:lnTo>
                  <a:pt x="26052" y="7365"/>
                </a:lnTo>
                <a:cubicBezTo>
                  <a:pt x="74006" y="2495"/>
                  <a:pt x="122662" y="0"/>
                  <a:pt x="171900" y="0"/>
                </a:cubicBezTo>
                <a:close/>
              </a:path>
            </a:pathLst>
          </a:custGeom>
        </p:spPr>
      </p:pic>
      <p:pic>
        <p:nvPicPr>
          <p:cNvPr id="4" name="Picture 3" descr="Samples of different types of samples&#10;&#10;AI-generated content may be incorrect.">
            <a:extLst>
              <a:ext uri="{FF2B5EF4-FFF2-40B4-BE49-F238E27FC236}">
                <a16:creationId xmlns:a16="http://schemas.microsoft.com/office/drawing/2014/main" id="{FCC77CE6-9ACF-303D-62E0-9976E6351D06}"/>
              </a:ext>
            </a:extLst>
          </p:cNvPr>
          <p:cNvPicPr>
            <a:picLocks noChangeAspect="1"/>
          </p:cNvPicPr>
          <p:nvPr/>
        </p:nvPicPr>
        <p:blipFill>
          <a:blip r:embed="rId4"/>
          <a:srcRect l="17459" r="10541"/>
          <a:stretch>
            <a:fillRect/>
          </a:stretch>
        </p:blipFill>
        <p:spPr>
          <a:xfrm>
            <a:off x="2142899" y="725908"/>
            <a:ext cx="2852928" cy="2852928"/>
          </a:xfrm>
          <a:custGeom>
            <a:avLst/>
            <a:gdLst/>
            <a:ahLst/>
            <a:cxnLst/>
            <a:rect l="l" t="t" r="r" b="b"/>
            <a:pathLst>
              <a:path w="2852928" h="2852928">
                <a:moveTo>
                  <a:pt x="1426464" y="0"/>
                </a:moveTo>
                <a:cubicBezTo>
                  <a:pt x="2214278" y="0"/>
                  <a:pt x="2852928" y="638650"/>
                  <a:pt x="2852928" y="1426464"/>
                </a:cubicBezTo>
                <a:cubicBezTo>
                  <a:pt x="2852928" y="2214278"/>
                  <a:pt x="2214278" y="2852928"/>
                  <a:pt x="1426464" y="2852928"/>
                </a:cubicBezTo>
                <a:cubicBezTo>
                  <a:pt x="638650" y="2852928"/>
                  <a:pt x="0" y="2214278"/>
                  <a:pt x="0" y="1426464"/>
                </a:cubicBezTo>
                <a:cubicBezTo>
                  <a:pt x="0" y="638650"/>
                  <a:pt x="638650" y="0"/>
                  <a:pt x="1426464" y="0"/>
                </a:cubicBezTo>
                <a:close/>
              </a:path>
            </a:pathLst>
          </a:custGeom>
        </p:spPr>
      </p:pic>
      <p:pic>
        <p:nvPicPr>
          <p:cNvPr id="10" name="Picture 9" descr="A close-up of a liver&#10;&#10;AI-generated content may be incorrect.">
            <a:extLst>
              <a:ext uri="{FF2B5EF4-FFF2-40B4-BE49-F238E27FC236}">
                <a16:creationId xmlns:a16="http://schemas.microsoft.com/office/drawing/2014/main" id="{DC8C918C-8DDF-2779-D3D0-48357AA1C28F}"/>
              </a:ext>
            </a:extLst>
          </p:cNvPr>
          <p:cNvPicPr>
            <a:picLocks noChangeAspect="1"/>
          </p:cNvPicPr>
          <p:nvPr/>
        </p:nvPicPr>
        <p:blipFill>
          <a:blip r:embed="rId5"/>
          <a:srcRect l="11901" r="11159" b="3"/>
          <a:stretch>
            <a:fillRect/>
          </a:stretch>
        </p:blipFill>
        <p:spPr>
          <a:xfrm>
            <a:off x="5525559" y="725908"/>
            <a:ext cx="2852928" cy="2852928"/>
          </a:xfrm>
          <a:custGeom>
            <a:avLst/>
            <a:gdLst/>
            <a:ahLst/>
            <a:cxnLst/>
            <a:rect l="l" t="t" r="r" b="b"/>
            <a:pathLst>
              <a:path w="2852928" h="2852928">
                <a:moveTo>
                  <a:pt x="1426464" y="0"/>
                </a:moveTo>
                <a:cubicBezTo>
                  <a:pt x="2214278" y="0"/>
                  <a:pt x="2852928" y="638650"/>
                  <a:pt x="2852928" y="1426464"/>
                </a:cubicBezTo>
                <a:cubicBezTo>
                  <a:pt x="2852928" y="2214278"/>
                  <a:pt x="2214278" y="2852928"/>
                  <a:pt x="1426464" y="2852928"/>
                </a:cubicBezTo>
                <a:cubicBezTo>
                  <a:pt x="638650" y="2852928"/>
                  <a:pt x="0" y="2214278"/>
                  <a:pt x="0" y="1426464"/>
                </a:cubicBezTo>
                <a:cubicBezTo>
                  <a:pt x="0" y="638650"/>
                  <a:pt x="638650" y="0"/>
                  <a:pt x="1426464" y="0"/>
                </a:cubicBezTo>
                <a:close/>
              </a:path>
            </a:pathLst>
          </a:custGeom>
        </p:spPr>
      </p:pic>
      <p:pic>
        <p:nvPicPr>
          <p:cNvPr id="7" name="Picture 6" descr="A blue gem on a white background&#10;&#10;AI-generated content may be incorrect.">
            <a:extLst>
              <a:ext uri="{FF2B5EF4-FFF2-40B4-BE49-F238E27FC236}">
                <a16:creationId xmlns:a16="http://schemas.microsoft.com/office/drawing/2014/main" id="{64E21749-FA0B-86D9-73E8-7DABAB97E121}"/>
              </a:ext>
            </a:extLst>
          </p:cNvPr>
          <p:cNvPicPr>
            <a:picLocks noChangeAspect="1"/>
          </p:cNvPicPr>
          <p:nvPr/>
        </p:nvPicPr>
        <p:blipFill>
          <a:blip r:embed="rId6"/>
          <a:srcRect l="8599" r="16403" b="3"/>
          <a:stretch>
            <a:fillRect/>
          </a:stretch>
        </p:blipFill>
        <p:spPr>
          <a:xfrm>
            <a:off x="8937838" y="725908"/>
            <a:ext cx="2852928" cy="2852928"/>
          </a:xfrm>
          <a:custGeom>
            <a:avLst/>
            <a:gdLst/>
            <a:ahLst/>
            <a:cxnLst/>
            <a:rect l="l" t="t" r="r" b="b"/>
            <a:pathLst>
              <a:path w="2852928" h="2852928">
                <a:moveTo>
                  <a:pt x="1426464" y="0"/>
                </a:moveTo>
                <a:cubicBezTo>
                  <a:pt x="2214278" y="0"/>
                  <a:pt x="2852928" y="638650"/>
                  <a:pt x="2852928" y="1426464"/>
                </a:cubicBezTo>
                <a:cubicBezTo>
                  <a:pt x="2852928" y="2214278"/>
                  <a:pt x="2214278" y="2852928"/>
                  <a:pt x="1426464" y="2852928"/>
                </a:cubicBezTo>
                <a:cubicBezTo>
                  <a:pt x="638650" y="2852928"/>
                  <a:pt x="0" y="2214278"/>
                  <a:pt x="0" y="1426464"/>
                </a:cubicBezTo>
                <a:cubicBezTo>
                  <a:pt x="0" y="638650"/>
                  <a:pt x="638650" y="0"/>
                  <a:pt x="1426464" y="0"/>
                </a:cubicBezTo>
                <a:close/>
              </a:path>
            </a:pathLst>
          </a:custGeom>
        </p:spPr>
      </p:pic>
      <p:sp>
        <p:nvSpPr>
          <p:cNvPr id="2" name="TextBox 1">
            <a:extLst>
              <a:ext uri="{FF2B5EF4-FFF2-40B4-BE49-F238E27FC236}">
                <a16:creationId xmlns:a16="http://schemas.microsoft.com/office/drawing/2014/main" id="{584F6642-5130-E4A4-F056-74FBABF294A1}"/>
              </a:ext>
            </a:extLst>
          </p:cNvPr>
          <p:cNvSpPr txBox="1"/>
          <p:nvPr/>
        </p:nvSpPr>
        <p:spPr>
          <a:xfrm>
            <a:off x="5980386" y="4217868"/>
            <a:ext cx="5176345" cy="1817171"/>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endParaRPr lang="en-US" dirty="0"/>
          </a:p>
          <a:p>
            <a:pPr indent="-228600">
              <a:lnSpc>
                <a:spcPct val="90000"/>
              </a:lnSpc>
              <a:spcAft>
                <a:spcPts val="600"/>
              </a:spcAft>
              <a:buFont typeface="Arial" panose="020B0604020202020204" pitchFamily="34" charset="0"/>
              <a:buChar char="•"/>
            </a:pPr>
            <a:r>
              <a:rPr lang="en-US" dirty="0"/>
              <a:t>It works with tiny amounts of samples – either powder milled from solid samples (rock, tablets, ceramic) or tiny drill holes created by laser ablation</a:t>
            </a:r>
          </a:p>
        </p:txBody>
      </p:sp>
      <p:pic>
        <p:nvPicPr>
          <p:cNvPr id="5" name="Picture 4">
            <a:extLst>
              <a:ext uri="{FF2B5EF4-FFF2-40B4-BE49-F238E27FC236}">
                <a16:creationId xmlns:a16="http://schemas.microsoft.com/office/drawing/2014/main" id="{F6C5C30F-85B8-FE4D-B312-78B0C0E78DA2}"/>
              </a:ext>
            </a:extLst>
          </p:cNvPr>
          <p:cNvPicPr>
            <a:picLocks noChangeAspect="1"/>
          </p:cNvPicPr>
          <p:nvPr/>
        </p:nvPicPr>
        <p:blipFill>
          <a:blip r:embed="rId7"/>
          <a:stretch>
            <a:fillRect/>
          </a:stretch>
        </p:blipFill>
        <p:spPr>
          <a:xfrm>
            <a:off x="104472" y="3867420"/>
            <a:ext cx="5071873" cy="2852928"/>
          </a:xfrm>
          <a:prstGeom prst="rect">
            <a:avLst/>
          </a:prstGeom>
        </p:spPr>
      </p:pic>
    </p:spTree>
    <p:extLst>
      <p:ext uri="{BB962C8B-B14F-4D97-AF65-F5344CB8AC3E}">
        <p14:creationId xmlns:p14="http://schemas.microsoft.com/office/powerpoint/2010/main" val="3675558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1B8E108-BA58-C54E-0A4C-A2BC6D79C35D}"/>
              </a:ext>
            </a:extLst>
          </p:cNvPr>
          <p:cNvPicPr>
            <a:picLocks noChangeAspect="1"/>
          </p:cNvPicPr>
          <p:nvPr/>
        </p:nvPicPr>
        <p:blipFill>
          <a:blip r:embed="rId3"/>
          <a:stretch>
            <a:fillRect/>
          </a:stretch>
        </p:blipFill>
        <p:spPr>
          <a:xfrm>
            <a:off x="1776640" y="237421"/>
            <a:ext cx="7465682" cy="6383157"/>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Tree>
    <p:extLst>
      <p:ext uri="{BB962C8B-B14F-4D97-AF65-F5344CB8AC3E}">
        <p14:creationId xmlns:p14="http://schemas.microsoft.com/office/powerpoint/2010/main" val="40322849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omputer monitor in a room&#10;&#10;AI-generated content may be incorrect.">
            <a:extLst>
              <a:ext uri="{FF2B5EF4-FFF2-40B4-BE49-F238E27FC236}">
                <a16:creationId xmlns:a16="http://schemas.microsoft.com/office/drawing/2014/main" id="{8F468925-29AA-64BA-5D00-5B75CBBC97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46040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CB242C4-CD69-09A4-008B-7CEFC62C4319}"/>
              </a:ext>
            </a:extLst>
          </p:cNvPr>
          <p:cNvPicPr>
            <a:picLocks noChangeAspect="1"/>
          </p:cNvPicPr>
          <p:nvPr/>
        </p:nvPicPr>
        <p:blipFill>
          <a:blip r:embed="rId3"/>
          <a:srcRect t="14753" r="4" b="4"/>
          <a:stretch>
            <a:fillRect/>
          </a:stretch>
        </p:blipFill>
        <p:spPr>
          <a:xfrm>
            <a:off x="641276" y="643467"/>
            <a:ext cx="4013020" cy="2702558"/>
          </a:xfrm>
          <a:prstGeom prst="rect">
            <a:avLst/>
          </a:prstGeom>
        </p:spPr>
      </p:pic>
      <p:pic>
        <p:nvPicPr>
          <p:cNvPr id="2" name="Picture 1">
            <a:extLst>
              <a:ext uri="{FF2B5EF4-FFF2-40B4-BE49-F238E27FC236}">
                <a16:creationId xmlns:a16="http://schemas.microsoft.com/office/drawing/2014/main" id="{D1E17406-61FF-6AE6-296A-3F6049FF338E}"/>
              </a:ext>
            </a:extLst>
          </p:cNvPr>
          <p:cNvPicPr>
            <a:picLocks noChangeAspect="1"/>
          </p:cNvPicPr>
          <p:nvPr/>
        </p:nvPicPr>
        <p:blipFill>
          <a:blip r:embed="rId4"/>
          <a:srcRect t="6973" r="-1" b="-1"/>
          <a:stretch>
            <a:fillRect/>
          </a:stretch>
        </p:blipFill>
        <p:spPr>
          <a:xfrm>
            <a:off x="643467" y="3509433"/>
            <a:ext cx="4010830" cy="2705099"/>
          </a:xfrm>
          <a:prstGeom prst="rect">
            <a:avLst/>
          </a:prstGeom>
        </p:spPr>
      </p:pic>
      <p:pic>
        <p:nvPicPr>
          <p:cNvPr id="7" name="Picture 6">
            <a:extLst>
              <a:ext uri="{FF2B5EF4-FFF2-40B4-BE49-F238E27FC236}">
                <a16:creationId xmlns:a16="http://schemas.microsoft.com/office/drawing/2014/main" id="{8D52A11C-5153-AB2A-17F5-14B91DF71316}"/>
              </a:ext>
            </a:extLst>
          </p:cNvPr>
          <p:cNvPicPr>
            <a:picLocks noChangeAspect="1"/>
          </p:cNvPicPr>
          <p:nvPr/>
        </p:nvPicPr>
        <p:blipFill>
          <a:blip r:embed="rId5"/>
          <a:srcRect l="6727" r="1081" b="1"/>
          <a:stretch>
            <a:fillRect/>
          </a:stretch>
        </p:blipFill>
        <p:spPr>
          <a:xfrm>
            <a:off x="4812633" y="643467"/>
            <a:ext cx="6735900" cy="5571066"/>
          </a:xfrm>
          <a:prstGeom prst="rect">
            <a:avLst/>
          </a:prstGeom>
        </p:spPr>
      </p:pic>
      <p:sp>
        <p:nvSpPr>
          <p:cNvPr id="8" name="TextBox 7">
            <a:extLst>
              <a:ext uri="{FF2B5EF4-FFF2-40B4-BE49-F238E27FC236}">
                <a16:creationId xmlns:a16="http://schemas.microsoft.com/office/drawing/2014/main" id="{6C94870F-D636-B6E2-7A0F-22C573C17CED}"/>
              </a:ext>
            </a:extLst>
          </p:cNvPr>
          <p:cNvSpPr txBox="1"/>
          <p:nvPr/>
        </p:nvSpPr>
        <p:spPr>
          <a:xfrm>
            <a:off x="7475903" y="889975"/>
            <a:ext cx="1380506" cy="400110"/>
          </a:xfrm>
          <a:prstGeom prst="rect">
            <a:avLst/>
          </a:prstGeom>
          <a:noFill/>
        </p:spPr>
        <p:txBody>
          <a:bodyPr wrap="none" rtlCol="0">
            <a:spAutoFit/>
          </a:bodyPr>
          <a:lstStyle/>
          <a:p>
            <a:r>
              <a:rPr lang="en-US" sz="2000" b="1" baseline="30000" dirty="0">
                <a:solidFill>
                  <a:srgbClr val="FF0000"/>
                </a:solidFill>
              </a:rPr>
              <a:t>177</a:t>
            </a:r>
            <a:r>
              <a:rPr lang="en-US" sz="2000" b="1" dirty="0">
                <a:solidFill>
                  <a:srgbClr val="FF0000"/>
                </a:solidFill>
              </a:rPr>
              <a:t>Hf/</a:t>
            </a:r>
            <a:r>
              <a:rPr lang="en-US" sz="2000" b="1" baseline="30000" dirty="0">
                <a:solidFill>
                  <a:srgbClr val="FF0000"/>
                </a:solidFill>
              </a:rPr>
              <a:t>176</a:t>
            </a:r>
            <a:r>
              <a:rPr lang="en-US" sz="2000" b="1" dirty="0">
                <a:solidFill>
                  <a:srgbClr val="FF0000"/>
                </a:solidFill>
              </a:rPr>
              <a:t>Hf</a:t>
            </a:r>
            <a:endParaRPr lang="en-ZA" sz="2000" b="1" dirty="0">
              <a:solidFill>
                <a:srgbClr val="FF0000"/>
              </a:solidFill>
            </a:endParaRPr>
          </a:p>
        </p:txBody>
      </p:sp>
    </p:spTree>
    <p:extLst>
      <p:ext uri="{BB962C8B-B14F-4D97-AF65-F5344CB8AC3E}">
        <p14:creationId xmlns:p14="http://schemas.microsoft.com/office/powerpoint/2010/main" val="18032978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205D939-00C4-4F2E-9797-3170DD040D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E4E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8EE4E44-1403-472B-8C01-D354CB8F5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E970D0D0-9742-D712-2FF6-057B3C6C3CB6}"/>
              </a:ext>
            </a:extLst>
          </p:cNvPr>
          <p:cNvPicPr>
            <a:picLocks noChangeAspect="1"/>
          </p:cNvPicPr>
          <p:nvPr/>
        </p:nvPicPr>
        <p:blipFill>
          <a:blip r:embed="rId2"/>
          <a:srcRect l="27394" r="6309"/>
          <a:stretch>
            <a:fillRect/>
          </a:stretch>
        </p:blipFill>
        <p:spPr>
          <a:xfrm>
            <a:off x="6421035" y="643467"/>
            <a:ext cx="5129784" cy="5571066"/>
          </a:xfrm>
          <a:prstGeom prst="rect">
            <a:avLst/>
          </a:prstGeom>
        </p:spPr>
      </p:pic>
      <p:sp>
        <p:nvSpPr>
          <p:cNvPr id="14" name="Rectangle 13">
            <a:extLst>
              <a:ext uri="{FF2B5EF4-FFF2-40B4-BE49-F238E27FC236}">
                <a16:creationId xmlns:a16="http://schemas.microsoft.com/office/drawing/2014/main" id="{583CCE40-4C5F-42D3-86D9-7892AD1E98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Dual-Rinse and FAST Ready DX Autosamplers | ESI">
            <a:extLst>
              <a:ext uri="{FF2B5EF4-FFF2-40B4-BE49-F238E27FC236}">
                <a16:creationId xmlns:a16="http://schemas.microsoft.com/office/drawing/2014/main" id="{D7A76531-0FA4-D7D2-9177-C5FED3907F39}"/>
              </a:ext>
            </a:extLst>
          </p:cNvPr>
          <p:cNvPicPr>
            <a:picLocks noChangeAspect="1"/>
          </p:cNvPicPr>
          <p:nvPr/>
        </p:nvPicPr>
        <p:blipFill>
          <a:blip r:embed="rId3"/>
          <a:stretch>
            <a:fillRect/>
          </a:stretch>
        </p:blipFill>
        <p:spPr>
          <a:xfrm>
            <a:off x="641181" y="855406"/>
            <a:ext cx="5147188" cy="5147188"/>
          </a:xfrm>
          <a:prstGeom prst="rect">
            <a:avLst/>
          </a:prstGeom>
        </p:spPr>
      </p:pic>
    </p:spTree>
    <p:extLst>
      <p:ext uri="{BB962C8B-B14F-4D97-AF65-F5344CB8AC3E}">
        <p14:creationId xmlns:p14="http://schemas.microsoft.com/office/powerpoint/2010/main" val="1051235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279</TotalTime>
  <Words>2242</Words>
  <Application>Microsoft Office PowerPoint</Application>
  <PresentationFormat>Widescreen</PresentationFormat>
  <Paragraphs>213</Paragraphs>
  <Slides>35</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Aptos</vt:lpstr>
      <vt:lpstr>Aptos Display</vt:lpstr>
      <vt:lpstr>Arial</vt:lpstr>
      <vt:lpstr>Calibri</vt:lpstr>
      <vt:lpstr>Google Sans</vt:lpstr>
      <vt:lpstr>Office Theme</vt:lpstr>
      <vt:lpstr>Inductively Coupled Plasma–Mass Spectrometry (ICP‑MS): Principles, Instrumentation &amp; Applications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Cris Lana</dc:creator>
  <cp:lastModifiedBy>Lana, CDC, Prof [lana@sun.ac.za]</cp:lastModifiedBy>
  <cp:revision>21</cp:revision>
  <dcterms:created xsi:type="dcterms:W3CDTF">2026-08-26T14:34:08Z</dcterms:created>
  <dcterms:modified xsi:type="dcterms:W3CDTF">2026-09-02T07:59:13Z</dcterms:modified>
</cp:coreProperties>
</file>